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360" r:id="rId3"/>
    <p:sldId id="325" r:id="rId4"/>
    <p:sldId id="362" r:id="rId5"/>
    <p:sldId id="317" r:id="rId6"/>
    <p:sldId id="326" r:id="rId7"/>
    <p:sldId id="323" r:id="rId8"/>
    <p:sldId id="348" r:id="rId9"/>
    <p:sldId id="343" r:id="rId10"/>
    <p:sldId id="340" r:id="rId11"/>
    <p:sldId id="328" r:id="rId12"/>
    <p:sldId id="364" r:id="rId13"/>
    <p:sldId id="358" r:id="rId14"/>
    <p:sldId id="365" r:id="rId15"/>
    <p:sldId id="30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28CD7E-FFF6-484B-84F8-B20E9DEBAF4D}">
          <p14:sldIdLst>
            <p14:sldId id="256"/>
            <p14:sldId id="360"/>
            <p14:sldId id="325"/>
            <p14:sldId id="362"/>
            <p14:sldId id="317"/>
            <p14:sldId id="326"/>
            <p14:sldId id="323"/>
            <p14:sldId id="348"/>
            <p14:sldId id="343"/>
            <p14:sldId id="340"/>
            <p14:sldId id="328"/>
            <p14:sldId id="364"/>
            <p14:sldId id="358"/>
            <p14:sldId id="365"/>
            <p14:sldId id="30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ROTHY PULT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2727"/>
    <a:srgbClr val="70A1A7"/>
    <a:srgbClr val="669999"/>
    <a:srgbClr val="F87E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15" autoAdjust="0"/>
  </p:normalViewPr>
  <p:slideViewPr>
    <p:cSldViewPr snapToGrid="0" snapToObjects="1">
      <p:cViewPr>
        <p:scale>
          <a:sx n="81" d="100"/>
          <a:sy n="81" d="100"/>
        </p:scale>
        <p:origin x="-744" y="-224"/>
      </p:cViewPr>
      <p:guideLst>
        <p:guide orient="horz" pos="3439"/>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a:effectLst/>
          </c:spPr>
          <c:explosion val="65"/>
          <c:cat>
            <c:numRef>
              <c:f>Sheet1!$A$2:$A$5</c:f>
              <c:numCache>
                <c:formatCode>General</c:formatCode>
                <c:ptCount val="4"/>
              </c:numCache>
            </c:numRef>
          </c:cat>
          <c:val>
            <c:numRef>
              <c:f>Sheet1!$B$2:$B$5</c:f>
              <c:numCache>
                <c:formatCode>General</c:formatCode>
                <c:ptCount val="4"/>
                <c:pt idx="0">
                  <c:v>1.0</c:v>
                </c:pt>
                <c:pt idx="1">
                  <c:v>1.0</c:v>
                </c:pt>
                <c:pt idx="2">
                  <c:v>1.0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54B4A2-2053-ED40-8A75-44C2393797D6}" type="datetimeFigureOut">
              <a:rPr lang="en-US" smtClean="0"/>
              <a:t>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E0F5B0-CF5A-5143-952F-96921E43CFCF}" type="slidenum">
              <a:rPr lang="en-US" smtClean="0"/>
              <a:t>‹#›</a:t>
            </a:fld>
            <a:endParaRPr lang="en-US"/>
          </a:p>
        </p:txBody>
      </p:sp>
    </p:spTree>
    <p:extLst>
      <p:ext uri="{BB962C8B-B14F-4D97-AF65-F5344CB8AC3E}">
        <p14:creationId xmlns:p14="http://schemas.microsoft.com/office/powerpoint/2010/main" val="12730609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Why are we here? We know</a:t>
            </a:r>
            <a:r>
              <a:rPr lang="en-US" baseline="0" dirty="0" smtClean="0">
                <a:solidFill>
                  <a:srgbClr val="FFFFFF"/>
                </a:solidFill>
              </a:rPr>
              <a:t> that your application has a technology stack. We want to work with you to simplify this stack and ensure that your scalability and availability needs are met. That we address your distributed data challenges and simplify your overall technology stack where possible. </a:t>
            </a:r>
          </a:p>
          <a:p>
            <a:endParaRPr lang="en-US" baseline="0" dirty="0" smtClean="0">
              <a:solidFill>
                <a:srgbClr val="FFFFFF"/>
              </a:solidFill>
            </a:endParaRPr>
          </a:p>
          <a:p>
            <a:endParaRPr lang="en-US" baseline="0" dirty="0" smtClean="0">
              <a:solidFill>
                <a:srgbClr val="FFFFFF"/>
              </a:solidFill>
            </a:endParaRPr>
          </a:p>
          <a:p>
            <a:r>
              <a:rPr lang="en-US" baseline="0" dirty="0" smtClean="0">
                <a:solidFill>
                  <a:srgbClr val="FFFFFF"/>
                </a:solidFill>
              </a:rPr>
              <a:t>Put questions, questions!</a:t>
            </a:r>
          </a:p>
          <a:p>
            <a:endParaRPr lang="en-US" dirty="0" smtClean="0">
              <a:solidFill>
                <a:srgbClr val="FFFFFF"/>
              </a:solidFill>
            </a:endParaRPr>
          </a:p>
          <a:p>
            <a:r>
              <a:rPr lang="en-US" dirty="0" smtClean="0">
                <a:solidFill>
                  <a:srgbClr val="FFFFFF"/>
                </a:solidFill>
              </a:rPr>
              <a:t>Takes lots of technology to take care of it</a:t>
            </a:r>
          </a:p>
          <a:p>
            <a:r>
              <a:rPr lang="en-US" dirty="0" smtClean="0">
                <a:solidFill>
                  <a:srgbClr val="FFFFFF"/>
                </a:solidFill>
              </a:rPr>
              <a:t>Invest in creating own </a:t>
            </a:r>
            <a:r>
              <a:rPr lang="en-US" dirty="0" err="1" smtClean="0">
                <a:solidFill>
                  <a:srgbClr val="FFFFFF"/>
                </a:solidFill>
              </a:rPr>
              <a:t>applicaton</a:t>
            </a:r>
            <a:r>
              <a:rPr lang="en-US" dirty="0" smtClean="0">
                <a:solidFill>
                  <a:srgbClr val="FFFFFF"/>
                </a:solidFill>
              </a:rPr>
              <a:t> logic to tie them together </a:t>
            </a:r>
          </a:p>
          <a:p>
            <a:r>
              <a:rPr lang="en-US" dirty="0" smtClean="0">
                <a:solidFill>
                  <a:srgbClr val="FFFFFF"/>
                </a:solidFill>
              </a:rPr>
              <a:t>Deliver at global scale</a:t>
            </a:r>
          </a:p>
          <a:p>
            <a:r>
              <a:rPr lang="en-US" dirty="0" smtClean="0">
                <a:solidFill>
                  <a:srgbClr val="FFFFFF"/>
                </a:solidFill>
              </a:rPr>
              <a:t>Collect everything save everything how am I going to put it to work. Takes a lot of components.</a:t>
            </a:r>
          </a:p>
          <a:p>
            <a:r>
              <a:rPr lang="en-US" dirty="0" smtClean="0">
                <a:solidFill>
                  <a:srgbClr val="FFFFFF"/>
                </a:solidFill>
              </a:rPr>
              <a:t>Address the distributed data challenge</a:t>
            </a:r>
          </a:p>
          <a:p>
            <a:r>
              <a:rPr lang="en-US" dirty="0" smtClean="0">
                <a:solidFill>
                  <a:srgbClr val="FFFFFF"/>
                </a:solidFill>
              </a:rPr>
              <a:t>Simpler to manage the components</a:t>
            </a:r>
          </a:p>
          <a:p>
            <a:endParaRPr lang="en-US" dirty="0"/>
          </a:p>
        </p:txBody>
      </p:sp>
      <p:sp>
        <p:nvSpPr>
          <p:cNvPr id="4" name="Slide Number Placeholder 3"/>
          <p:cNvSpPr>
            <a:spLocks noGrp="1"/>
          </p:cNvSpPr>
          <p:nvPr>
            <p:ph type="sldNum" sz="quarter" idx="10"/>
          </p:nvPr>
        </p:nvSpPr>
        <p:spPr/>
        <p:txBody>
          <a:bodyPr/>
          <a:lstStyle/>
          <a:p>
            <a:fld id="{A1E0F5B0-CF5A-5143-952F-96921E43CFCF}" type="slidenum">
              <a:rPr lang="en-US" smtClean="0"/>
              <a:t>2</a:t>
            </a:fld>
            <a:endParaRPr lang="en-US"/>
          </a:p>
        </p:txBody>
      </p:sp>
    </p:spTree>
    <p:extLst>
      <p:ext uri="{BB962C8B-B14F-4D97-AF65-F5344CB8AC3E}">
        <p14:creationId xmlns:p14="http://schemas.microsoft.com/office/powerpoint/2010/main" val="3889537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25394-8652-2D4F-8E5A-CB769CCA30BF}" type="slidenum">
              <a:rPr lang="en-US" smtClean="0"/>
              <a:t>3</a:t>
            </a:fld>
            <a:endParaRPr lang="en-US"/>
          </a:p>
        </p:txBody>
      </p:sp>
    </p:spTree>
    <p:extLst>
      <p:ext uri="{BB962C8B-B14F-4D97-AF65-F5344CB8AC3E}">
        <p14:creationId xmlns:p14="http://schemas.microsoft.com/office/powerpoint/2010/main" val="279898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on their distributed work loads</a:t>
            </a:r>
            <a:endParaRPr lang="en-US" dirty="0"/>
          </a:p>
        </p:txBody>
      </p:sp>
      <p:sp>
        <p:nvSpPr>
          <p:cNvPr id="4" name="Slide Number Placeholder 3"/>
          <p:cNvSpPr>
            <a:spLocks noGrp="1"/>
          </p:cNvSpPr>
          <p:nvPr>
            <p:ph type="sldNum" sz="quarter" idx="10"/>
          </p:nvPr>
        </p:nvSpPr>
        <p:spPr/>
        <p:txBody>
          <a:bodyPr/>
          <a:lstStyle/>
          <a:p>
            <a:fld id="{A1E0F5B0-CF5A-5143-952F-96921E43CFCF}" type="slidenum">
              <a:rPr lang="en-US" smtClean="0"/>
              <a:t>5</a:t>
            </a:fld>
            <a:endParaRPr lang="en-US"/>
          </a:p>
        </p:txBody>
      </p:sp>
    </p:spTree>
    <p:extLst>
      <p:ext uri="{BB962C8B-B14F-4D97-AF65-F5344CB8AC3E}">
        <p14:creationId xmlns:p14="http://schemas.microsoft.com/office/powerpoint/2010/main" val="235499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125394-8652-2D4F-8E5A-CB769CCA30BF}" type="slidenum">
              <a:rPr lang="en-US" smtClean="0"/>
              <a:t>6</a:t>
            </a:fld>
            <a:endParaRPr lang="en-US"/>
          </a:p>
        </p:txBody>
      </p:sp>
    </p:spTree>
    <p:extLst>
      <p:ext uri="{BB962C8B-B14F-4D97-AF65-F5344CB8AC3E}">
        <p14:creationId xmlns:p14="http://schemas.microsoft.com/office/powerpoint/2010/main" val="767032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Riak unique</a:t>
            </a:r>
            <a:r>
              <a:rPr lang="en-US" baseline="0" dirty="0" smtClean="0"/>
              <a:t> is it</a:t>
            </a:r>
          </a:p>
          <a:p>
            <a:pPr marL="171450" indent="-171450">
              <a:buFont typeface="Arial"/>
              <a:buChar char="•"/>
            </a:pPr>
            <a:r>
              <a:rPr lang="en-US" dirty="0" smtClean="0">
                <a:solidFill>
                  <a:schemeClr val="bg1"/>
                </a:solidFill>
                <a:latin typeface="Arial"/>
                <a:cs typeface="Arial"/>
              </a:rPr>
              <a:t>Handles massive data scale in production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solidFill>
                  <a:schemeClr val="bg1"/>
                </a:solidFill>
                <a:latin typeface="Arial"/>
                <a:cs typeface="Arial"/>
              </a:rPr>
              <a:t>Expands easily and scales for geographically disbursed locations reducing latency for end users</a:t>
            </a:r>
          </a:p>
          <a:p>
            <a:pPr marL="171450" indent="-171450">
              <a:buFont typeface="Arial"/>
              <a:buChar char="•"/>
            </a:pPr>
            <a:r>
              <a:rPr lang="en-US" dirty="0" smtClean="0">
                <a:solidFill>
                  <a:schemeClr val="bg1"/>
                </a:solidFill>
                <a:latin typeface="Arial"/>
                <a:cs typeface="Arial"/>
              </a:rPr>
              <a:t>Highly available architecture enables any node to service read or write requests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solidFill>
                  <a:schemeClr val="bg1"/>
                </a:solidFill>
                <a:latin typeface="Arial"/>
                <a:cs typeface="Arial"/>
              </a:rPr>
              <a:t>Integration with Riak CS and Apache </a:t>
            </a:r>
            <a:r>
              <a:rPr lang="en-US" dirty="0" err="1" smtClean="0">
                <a:solidFill>
                  <a:schemeClr val="bg1"/>
                </a:solidFill>
                <a:latin typeface="Arial"/>
                <a:cs typeface="Arial"/>
              </a:rPr>
              <a:t>Solr</a:t>
            </a:r>
            <a:r>
              <a:rPr lang="en-US" dirty="0" smtClean="0">
                <a:solidFill>
                  <a:schemeClr val="bg1"/>
                </a:solidFill>
                <a:latin typeface="Arial"/>
                <a:cs typeface="Arial"/>
              </a:rPr>
              <a:t> provides multi-model support from a single platform</a:t>
            </a:r>
          </a:p>
          <a:p>
            <a:pPr marL="171450" indent="-171450">
              <a:buFont typeface="Arial"/>
              <a:buChar char="•"/>
            </a:pPr>
            <a:endParaRPr lang="en-US" dirty="0" smtClean="0">
              <a:solidFill>
                <a:schemeClr val="bg1"/>
              </a:solidFill>
              <a:latin typeface="Arial"/>
              <a:cs typeface="Arial"/>
            </a:endParaRPr>
          </a:p>
          <a:p>
            <a:endParaRPr lang="en-US" dirty="0" smtClean="0">
              <a:solidFill>
                <a:schemeClr val="bg1"/>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A1E0F5B0-CF5A-5143-952F-96921E43CFCF}" type="slidenum">
              <a:rPr lang="en-US" smtClean="0"/>
              <a:t>7</a:t>
            </a:fld>
            <a:endParaRPr lang="en-US"/>
          </a:p>
        </p:txBody>
      </p:sp>
    </p:spTree>
    <p:extLst>
      <p:ext uri="{BB962C8B-B14F-4D97-AF65-F5344CB8AC3E}">
        <p14:creationId xmlns:p14="http://schemas.microsoft.com/office/powerpoint/2010/main" val="85474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75" indent="-168275">
              <a:spcBef>
                <a:spcPts val="600"/>
              </a:spcBef>
              <a:buFont typeface="Arial"/>
              <a:buChar char="•"/>
            </a:pPr>
            <a:r>
              <a:rPr lang="en-US" dirty="0" smtClean="0">
                <a:solidFill>
                  <a:srgbClr val="FFFFFF"/>
                </a:solidFill>
                <a:latin typeface="Arial"/>
                <a:cs typeface="Arial"/>
              </a:rPr>
              <a:t>User Activity</a:t>
            </a:r>
          </a:p>
          <a:p>
            <a:pPr marL="168275" indent="-168275">
              <a:spcBef>
                <a:spcPts val="600"/>
              </a:spcBef>
              <a:buFont typeface="Arial"/>
              <a:buChar char="•"/>
            </a:pPr>
            <a:r>
              <a:rPr lang="en-US" dirty="0" smtClean="0">
                <a:solidFill>
                  <a:srgbClr val="FFFFFF"/>
                </a:solidFill>
                <a:latin typeface="Arial"/>
                <a:cs typeface="Arial"/>
              </a:rPr>
              <a:t>Session Data</a:t>
            </a:r>
          </a:p>
          <a:p>
            <a:pPr marL="168275" indent="-168275">
              <a:spcBef>
                <a:spcPts val="600"/>
              </a:spcBef>
              <a:buFont typeface="Arial"/>
              <a:buChar char="•"/>
            </a:pPr>
            <a:r>
              <a:rPr lang="en-US" dirty="0" smtClean="0">
                <a:solidFill>
                  <a:srgbClr val="FFFFFF"/>
                </a:solidFill>
                <a:latin typeface="Arial"/>
                <a:cs typeface="Arial"/>
              </a:rPr>
              <a:t>Location Data</a:t>
            </a:r>
          </a:p>
          <a:p>
            <a:pPr marL="168275" indent="-168275">
              <a:spcBef>
                <a:spcPts val="600"/>
              </a:spcBef>
              <a:buFont typeface="Arial"/>
              <a:buChar char="•"/>
            </a:pPr>
            <a:r>
              <a:rPr lang="en-US" dirty="0" smtClean="0">
                <a:solidFill>
                  <a:srgbClr val="FFFFFF"/>
                </a:solidFill>
                <a:latin typeface="Arial"/>
                <a:cs typeface="Arial"/>
              </a:rPr>
              <a:t>Content management and distribution</a:t>
            </a:r>
          </a:p>
          <a:p>
            <a:pPr marL="168275" indent="-168275">
              <a:spcBef>
                <a:spcPts val="600"/>
              </a:spcBef>
              <a:buFont typeface="Arial"/>
              <a:buChar char="•"/>
            </a:pPr>
            <a:r>
              <a:rPr lang="en-US" dirty="0" smtClean="0">
                <a:solidFill>
                  <a:srgbClr val="FFFFFF"/>
                </a:solidFill>
                <a:latin typeface="Arial"/>
                <a:cs typeface="Arial"/>
              </a:rPr>
              <a:t>Device</a:t>
            </a:r>
            <a:r>
              <a:rPr lang="en-US" baseline="0" dirty="0" smtClean="0">
                <a:solidFill>
                  <a:srgbClr val="FFFFFF"/>
                </a:solidFill>
                <a:latin typeface="Arial"/>
                <a:cs typeface="Arial"/>
              </a:rPr>
              <a:t> data or IOT</a:t>
            </a:r>
            <a:endParaRPr lang="en-US" dirty="0" smtClean="0">
              <a:solidFill>
                <a:srgbClr val="FFFFFF"/>
              </a:solidFill>
              <a:latin typeface="Arial"/>
              <a:cs typeface="Arial"/>
            </a:endParaRPr>
          </a:p>
          <a:p>
            <a:pPr marL="168275" indent="-168275">
              <a:spcBef>
                <a:spcPts val="600"/>
              </a:spcBef>
              <a:buFont typeface="Arial"/>
              <a:buChar char="•"/>
            </a:pPr>
            <a:r>
              <a:rPr lang="en-US" dirty="0" smtClean="0">
                <a:solidFill>
                  <a:srgbClr val="FFFFFF"/>
                </a:solidFill>
                <a:latin typeface="Arial"/>
                <a:cs typeface="Arial"/>
              </a:rPr>
              <a:t>Point-of-Sale</a:t>
            </a:r>
          </a:p>
          <a:p>
            <a:pPr marL="168275" indent="-168275">
              <a:spcBef>
                <a:spcPts val="600"/>
              </a:spcBef>
              <a:buFont typeface="Arial"/>
              <a:buChar char="•"/>
            </a:pPr>
            <a:r>
              <a:rPr lang="en-US" dirty="0" smtClean="0">
                <a:solidFill>
                  <a:srgbClr val="FFFFFF"/>
                </a:solidFill>
                <a:latin typeface="Arial"/>
                <a:cs typeface="Arial"/>
              </a:rPr>
              <a:t>Flash Retail</a:t>
            </a:r>
          </a:p>
          <a:p>
            <a:pPr marL="168275" indent="-168275">
              <a:spcBef>
                <a:spcPts val="600"/>
              </a:spcBef>
              <a:buFont typeface="Arial"/>
              <a:buChar char="•"/>
            </a:pPr>
            <a:r>
              <a:rPr lang="en-US" dirty="0" smtClean="0">
                <a:solidFill>
                  <a:srgbClr val="FFFFFF"/>
                </a:solidFill>
                <a:latin typeface="Arial"/>
                <a:cs typeface="Arial"/>
              </a:rPr>
              <a:t>Ad Networks</a:t>
            </a:r>
          </a:p>
          <a:p>
            <a:pPr marL="168275" indent="-168275">
              <a:spcBef>
                <a:spcPts val="600"/>
              </a:spcBef>
              <a:buFont typeface="Arial"/>
              <a:buChar char="•"/>
            </a:pPr>
            <a:r>
              <a:rPr lang="en-US" dirty="0" smtClean="0">
                <a:solidFill>
                  <a:srgbClr val="FFFFFF"/>
                </a:solidFill>
                <a:latin typeface="Arial"/>
                <a:cs typeface="Arial"/>
              </a:rPr>
              <a:t>Product Catalog</a:t>
            </a:r>
          </a:p>
          <a:p>
            <a:pPr marL="168275" indent="-168275">
              <a:spcBef>
                <a:spcPts val="600"/>
              </a:spcBef>
              <a:buFont typeface="Arial"/>
              <a:buChar char="•"/>
            </a:pPr>
            <a:r>
              <a:rPr lang="en-US" dirty="0" smtClean="0">
                <a:solidFill>
                  <a:srgbClr val="FFFFFF"/>
                </a:solidFill>
                <a:latin typeface="Arial"/>
                <a:cs typeface="Arial"/>
              </a:rPr>
              <a:t>Recommendations Engine</a:t>
            </a:r>
          </a:p>
          <a:p>
            <a:pPr marL="168275" indent="-168275">
              <a:spcBef>
                <a:spcPts val="600"/>
              </a:spcBef>
              <a:buFont typeface="Arial"/>
              <a:buChar char="•"/>
            </a:pPr>
            <a:r>
              <a:rPr lang="en-US" dirty="0" smtClean="0">
                <a:solidFill>
                  <a:srgbClr val="FFFFFF"/>
                </a:solidFill>
                <a:latin typeface="Arial"/>
                <a:cs typeface="Arial"/>
              </a:rPr>
              <a:t>Mobile Payments</a:t>
            </a:r>
          </a:p>
          <a:p>
            <a:pPr marL="168275" indent="-168275">
              <a:spcBef>
                <a:spcPts val="600"/>
              </a:spcBef>
              <a:buFont typeface="Arial"/>
              <a:buChar char="•"/>
            </a:pPr>
            <a:r>
              <a:rPr lang="en-US" dirty="0" smtClean="0">
                <a:solidFill>
                  <a:srgbClr val="FFFFFF"/>
                </a:solidFill>
                <a:latin typeface="Arial"/>
                <a:cs typeface="Arial"/>
              </a:rPr>
              <a:t>Health Monitoring</a:t>
            </a:r>
          </a:p>
          <a:p>
            <a:pPr marL="168275" indent="-168275">
              <a:spcBef>
                <a:spcPts val="600"/>
              </a:spcBef>
              <a:buFont typeface="Arial"/>
              <a:buChar char="•"/>
            </a:pPr>
            <a:r>
              <a:rPr lang="en-US" dirty="0" smtClean="0">
                <a:solidFill>
                  <a:srgbClr val="FFFFFF"/>
                </a:solidFill>
                <a:latin typeface="Arial"/>
                <a:cs typeface="Arial"/>
              </a:rPr>
              <a:t>Health Records</a:t>
            </a:r>
          </a:p>
          <a:p>
            <a:pPr marL="168275" indent="-168275">
              <a:spcBef>
                <a:spcPts val="600"/>
              </a:spcBef>
              <a:buFont typeface="Arial"/>
              <a:buChar char="•"/>
            </a:pPr>
            <a:r>
              <a:rPr lang="en-US" dirty="0" smtClean="0">
                <a:solidFill>
                  <a:srgbClr val="FFFFFF"/>
                </a:solidFill>
                <a:latin typeface="Arial"/>
                <a:cs typeface="Arial"/>
              </a:rPr>
              <a:t>Supply Chain Visibility</a:t>
            </a:r>
          </a:p>
          <a:p>
            <a:pPr marL="168275" indent="-168275">
              <a:spcBef>
                <a:spcPts val="600"/>
              </a:spcBef>
              <a:buFont typeface="Arial"/>
              <a:buChar char="•"/>
            </a:pPr>
            <a:endParaRPr lang="en-US" dirty="0"/>
          </a:p>
        </p:txBody>
      </p:sp>
      <p:sp>
        <p:nvSpPr>
          <p:cNvPr id="4" name="Slide Number Placeholder 3"/>
          <p:cNvSpPr>
            <a:spLocks noGrp="1"/>
          </p:cNvSpPr>
          <p:nvPr>
            <p:ph type="sldNum" sz="quarter" idx="10"/>
          </p:nvPr>
        </p:nvSpPr>
        <p:spPr/>
        <p:txBody>
          <a:bodyPr/>
          <a:lstStyle/>
          <a:p>
            <a:fld id="{A1E0F5B0-CF5A-5143-952F-96921E43CFCF}" type="slidenum">
              <a:rPr lang="en-US" smtClean="0"/>
              <a:t>12</a:t>
            </a:fld>
            <a:endParaRPr lang="en-US"/>
          </a:p>
        </p:txBody>
      </p:sp>
    </p:spTree>
    <p:extLst>
      <p:ext uri="{BB962C8B-B14F-4D97-AF65-F5344CB8AC3E}">
        <p14:creationId xmlns:p14="http://schemas.microsoft.com/office/powerpoint/2010/main" val="237018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0F5B0-CF5A-5143-952F-96921E43CFCF}" type="slidenum">
              <a:rPr lang="en-US" smtClean="0"/>
              <a:t>14</a:t>
            </a:fld>
            <a:endParaRPr lang="en-US"/>
          </a:p>
        </p:txBody>
      </p:sp>
    </p:spTree>
    <p:extLst>
      <p:ext uri="{BB962C8B-B14F-4D97-AF65-F5344CB8AC3E}">
        <p14:creationId xmlns:p14="http://schemas.microsoft.com/office/powerpoint/2010/main" val="262301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Box 3"/>
          <p:cNvSpPr txBox="1"/>
          <p:nvPr userDrawn="1"/>
        </p:nvSpPr>
        <p:spPr>
          <a:xfrm>
            <a:off x="680154" y="6236148"/>
            <a:ext cx="3421946" cy="615553"/>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solidFill>
                  <a:schemeClr val="bg1">
                    <a:lumMod val="65000"/>
                  </a:schemeClr>
                </a:solidFill>
                <a:latin typeface="Open Sans"/>
                <a:cs typeface="Open Sans"/>
              </a:rPr>
              <a:t>This presentation includes information that is confidential and proprietary to Basho Technologies and should not be forwarded or distributed without Basho's prior written consent</a:t>
            </a:r>
            <a:r>
              <a:rPr lang="en-US" sz="800" dirty="0" smtClean="0">
                <a:solidFill>
                  <a:schemeClr val="bg1">
                    <a:lumMod val="65000"/>
                  </a:schemeClr>
                </a:solidFill>
                <a:latin typeface="Open Sans"/>
                <a:cs typeface="Open Sans"/>
              </a:rPr>
              <a:t>. © 2014. Basho Technologies, Inc.  All Rights Reserved.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a:solidFill>
                <a:schemeClr val="bg1">
                  <a:lumMod val="65000"/>
                </a:schemeClr>
              </a:solidFill>
              <a:latin typeface="Open Sans"/>
              <a:cs typeface="Open San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Tree>
    <p:extLst>
      <p:ext uri="{BB962C8B-B14F-4D97-AF65-F5344CB8AC3E}">
        <p14:creationId xmlns:p14="http://schemas.microsoft.com/office/powerpoint/2010/main" val="390830485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6" name="Content Placeholder 2"/>
          <p:cNvSpPr>
            <a:spLocks noGrp="1"/>
          </p:cNvSpPr>
          <p:nvPr>
            <p:ph sz="half" idx="1" hasCustomPrompt="1"/>
          </p:nvPr>
        </p:nvSpPr>
        <p:spPr>
          <a:xfrm>
            <a:off x="457200" y="1249364"/>
            <a:ext cx="4038600" cy="4876800"/>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baseline="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249364"/>
            <a:ext cx="4038600" cy="4876799"/>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1"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0" name="Rectangle 9"/>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23124751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6" name="Content Placeholder 2"/>
          <p:cNvSpPr>
            <a:spLocks noGrp="1"/>
          </p:cNvSpPr>
          <p:nvPr>
            <p:ph sz="half" idx="1" hasCustomPrompt="1"/>
          </p:nvPr>
        </p:nvSpPr>
        <p:spPr>
          <a:xfrm>
            <a:off x="457200" y="1600200"/>
            <a:ext cx="4038600" cy="45259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baseline="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0"/>
            <a:ext cx="4038600" cy="4525963"/>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1"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0" name="Rectangle 9"/>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38132713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6" name="Rectangle 5"/>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1685086093"/>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Content Placeholder 2"/>
          <p:cNvSpPr>
            <a:spLocks noGrp="1"/>
          </p:cNvSpPr>
          <p:nvPr>
            <p:ph sz="half" idx="1" hasCustomPrompt="1"/>
          </p:nvPr>
        </p:nvSpPr>
        <p:spPr>
          <a:xfrm>
            <a:off x="457200" y="1249364"/>
            <a:ext cx="8229600" cy="4876800"/>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4" name="Rectangle 13"/>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208217622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Content Placeholder 2"/>
          <p:cNvSpPr>
            <a:spLocks noGrp="1"/>
          </p:cNvSpPr>
          <p:nvPr>
            <p:ph sz="half" idx="1" hasCustomPrompt="1"/>
          </p:nvPr>
        </p:nvSpPr>
        <p:spPr>
          <a:xfrm>
            <a:off x="457200" y="1600200"/>
            <a:ext cx="8229600" cy="45259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13"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4" name="Rectangle 13"/>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176349247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249364"/>
            <a:ext cx="4038600" cy="4876800"/>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249364"/>
            <a:ext cx="4038600" cy="4876799"/>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4" name="Rectangle 13"/>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411421028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600200"/>
            <a:ext cx="4038600" cy="45259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0"/>
            <a:ext cx="4038600" cy="4525963"/>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11"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4" name="Rectangle 13"/>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428559708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Rectangle 4"/>
          <p:cNvSpPr/>
          <p:nvPr userDrawn="1"/>
        </p:nvSpPr>
        <p:spPr>
          <a:xfrm>
            <a:off x="3906838" y="6434258"/>
            <a:ext cx="1330325" cy="246221"/>
          </a:xfrm>
          <a:prstGeom prst="rect">
            <a:avLst/>
          </a:prstGeom>
        </p:spPr>
        <p:txBody>
          <a:bodyPr wrap="square">
            <a:spAutoFit/>
          </a:bodyPr>
          <a:lstStyle/>
          <a:p>
            <a:r>
              <a:rPr lang="en-US" sz="1000" dirty="0" smtClean="0">
                <a:solidFill>
                  <a:srgbClr val="333333"/>
                </a:solidFill>
                <a:latin typeface="Open Sans"/>
                <a:cs typeface="Open Sans"/>
              </a:rPr>
              <a:t>Basho Confidential</a:t>
            </a:r>
            <a:endParaRPr lang="en-US" sz="1000" dirty="0">
              <a:solidFill>
                <a:srgbClr val="333333"/>
              </a:solidFill>
              <a:latin typeface="Open Sans"/>
              <a:cs typeface="Open Sans"/>
            </a:endParaRPr>
          </a:p>
        </p:txBody>
      </p:sp>
    </p:spTree>
    <p:extLst>
      <p:ext uri="{BB962C8B-B14F-4D97-AF65-F5344CB8AC3E}">
        <p14:creationId xmlns:p14="http://schemas.microsoft.com/office/powerpoint/2010/main" val="1377046761"/>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6" name="Rectangle 5"/>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85639004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p:nvPr userDrawn="1"/>
        </p:nvSpPr>
        <p:spPr>
          <a:xfrm>
            <a:off x="3906838" y="6434258"/>
            <a:ext cx="1330325" cy="246221"/>
          </a:xfrm>
          <a:prstGeom prst="rect">
            <a:avLst/>
          </a:prstGeom>
        </p:spPr>
        <p:txBody>
          <a:bodyPr wrap="square">
            <a:spAutoFit/>
          </a:bodyPr>
          <a:lstStyle/>
          <a:p>
            <a:r>
              <a:rPr lang="en-US" sz="1000" dirty="0" smtClean="0">
                <a:solidFill>
                  <a:srgbClr val="333333"/>
                </a:solidFill>
                <a:latin typeface="Open Sans"/>
                <a:cs typeface="Open Sans"/>
              </a:rPr>
              <a:t>Basho Confidential</a:t>
            </a:r>
            <a:endParaRPr lang="en-US" sz="1000" dirty="0">
              <a:solidFill>
                <a:srgbClr val="333333"/>
              </a:solidFill>
              <a:latin typeface="Open Sans"/>
              <a:cs typeface="Open Sans"/>
            </a:endParaRPr>
          </a:p>
        </p:txBody>
      </p:sp>
    </p:spTree>
    <p:extLst>
      <p:ext uri="{BB962C8B-B14F-4D97-AF65-F5344CB8AC3E}">
        <p14:creationId xmlns:p14="http://schemas.microsoft.com/office/powerpoint/2010/main" val="153806136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5" name="Picture 4"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6" name="Rectangle 5"/>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660399341"/>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600200"/>
            <a:ext cx="8229600" cy="4525963"/>
          </a:xfrm>
        </p:spPr>
        <p:txBody>
          <a:bodyPr/>
          <a:lstStyle>
            <a:lvl1pPr marL="457200" marR="0" indent="-457200" algn="l" defTabSz="457200" rtl="0" eaLnBrk="1" fontAlgn="auto" latinLnBrk="0" hangingPunct="1">
              <a:lnSpc>
                <a:spcPct val="100000"/>
              </a:lnSpc>
              <a:spcBef>
                <a:spcPct val="20000"/>
              </a:spcBef>
              <a:spcAft>
                <a:spcPts val="0"/>
              </a:spcAft>
              <a:buClrTx/>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13"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8" name="Rectangle 7"/>
          <p:cNvSpPr/>
          <p:nvPr userDrawn="1"/>
        </p:nvSpPr>
        <p:spPr>
          <a:xfrm>
            <a:off x="4013200" y="6434258"/>
            <a:ext cx="4673600" cy="215444"/>
          </a:xfrm>
          <a:prstGeom prst="rect">
            <a:avLst/>
          </a:prstGeom>
        </p:spPr>
        <p:txBody>
          <a:bodyPr wrap="square">
            <a:spAutoFit/>
          </a:bodyPr>
          <a:lstStyle/>
          <a:p>
            <a:r>
              <a:rPr lang="en-US" sz="800" dirty="0" smtClean="0">
                <a:solidFill>
                  <a:srgbClr val="A6A6A6"/>
                </a:solidFill>
                <a:latin typeface="Open Sans"/>
                <a:cs typeface="Open Sans"/>
              </a:rPr>
              <a:t>Basho Confidential Information. © 2014. Basho Technologies, Inc.  All Rights Reserved.</a:t>
            </a:r>
            <a:endParaRPr lang="en-US" sz="800" dirty="0">
              <a:solidFill>
                <a:srgbClr val="A6A6A6"/>
              </a:solidFill>
              <a:latin typeface="Open Sans"/>
              <a:cs typeface="Open Sans"/>
            </a:endParaRPr>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dirty="0"/>
          </a:p>
        </p:txBody>
      </p:sp>
    </p:spTree>
    <p:extLst>
      <p:ext uri="{BB962C8B-B14F-4D97-AF65-F5344CB8AC3E}">
        <p14:creationId xmlns:p14="http://schemas.microsoft.com/office/powerpoint/2010/main" val="294775817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1"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15CC781-10E0-FE44-AE2C-0065932BC22A}" type="datetimeFigureOut">
              <a:rPr lang="en-US" smtClean="0"/>
              <a:t>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7B7D16-87DE-324E-9308-D41E3EA45697}" type="slidenum">
              <a:rPr lang="en-US" smtClean="0"/>
              <a:t>‹#›</a:t>
            </a:fld>
            <a:endParaRPr lang="en-US"/>
          </a:p>
        </p:txBody>
      </p:sp>
    </p:spTree>
    <p:extLst>
      <p:ext uri="{BB962C8B-B14F-4D97-AF65-F5344CB8AC3E}">
        <p14:creationId xmlns:p14="http://schemas.microsoft.com/office/powerpoint/2010/main" val="3290348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p:cNvSpPr>
            <a:spLocks noGrp="1"/>
          </p:cNvSpPr>
          <p:nvPr>
            <p:ph sz="half" idx="1" hasCustomPrompt="1"/>
          </p:nvPr>
        </p:nvSpPr>
        <p:spPr>
          <a:xfrm>
            <a:off x="457200" y="1270000"/>
            <a:ext cx="8229600" cy="48434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457200" y="274638"/>
            <a:ext cx="8229600" cy="754062"/>
          </a:xfrm>
        </p:spPr>
        <p:txBody>
          <a:bodyPr anchor="t"/>
          <a:lstStyle>
            <a:lvl1pPr>
              <a:defRPr baseline="0">
                <a:solidFill>
                  <a:schemeClr val="bg1"/>
                </a:solidFill>
                <a:latin typeface="Montserrat-Bold"/>
                <a:cs typeface="Montserrat-Bold"/>
              </a:defRPr>
            </a:lvl1pPr>
          </a:lstStyle>
          <a:p>
            <a:r>
              <a:rPr lang="en-US" dirty="0" smtClean="0"/>
              <a:t>Place your header 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3" name="Rectangle 12"/>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2116689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p:cNvSpPr>
            <a:spLocks noGrp="1"/>
          </p:cNvSpPr>
          <p:nvPr>
            <p:ph sz="half" idx="1" hasCustomPrompt="1"/>
          </p:nvPr>
        </p:nvSpPr>
        <p:spPr>
          <a:xfrm>
            <a:off x="457200" y="1600200"/>
            <a:ext cx="8229600" cy="45259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457200" y="274638"/>
            <a:ext cx="8229600" cy="754062"/>
          </a:xfrm>
        </p:spPr>
        <p:txBody>
          <a:bodyPr anchor="t"/>
          <a:lstStyle>
            <a:lvl1pPr>
              <a:defRPr baseline="0">
                <a:solidFill>
                  <a:srgbClr val="70A1A7"/>
                </a:solidFill>
                <a:latin typeface="Montserrat-Bold"/>
                <a:cs typeface="Montserrat-Bold"/>
              </a:defRPr>
            </a:lvl1pPr>
          </a:lstStyle>
          <a:p>
            <a:r>
              <a:rPr lang="en-US" dirty="0" smtClean="0"/>
              <a:t>Place your header titles here</a:t>
            </a:r>
            <a:endParaRPr lang="en-US" dirty="0"/>
          </a:p>
        </p:txBody>
      </p:sp>
      <p:sp>
        <p:nvSpPr>
          <p:cNvPr id="12"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3" name="Rectangle 12"/>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97083612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257300"/>
            <a:ext cx="4038600" cy="48688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marR="0" indent="-342900" algn="l" defTabSz="457200" rtl="0" eaLnBrk="1" fontAlgn="auto" latinLnBrk="0" hangingPunct="1">
              <a:lnSpc>
                <a:spcPct val="100000"/>
              </a:lnSpc>
              <a:spcBef>
                <a:spcPct val="20000"/>
              </a:spcBef>
              <a:spcAft>
                <a:spcPts val="0"/>
              </a:spcAft>
              <a:buClr>
                <a:srgbClr val="F87E13"/>
              </a:buClr>
              <a:buSzTx/>
              <a:buFont typeface="Arial"/>
              <a:buChar char="•"/>
              <a:tabLst/>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3429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257300"/>
            <a:ext cx="4038600" cy="4868863"/>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457200" y="274638"/>
            <a:ext cx="8229600" cy="754062"/>
          </a:xfrm>
        </p:spPr>
        <p:txBody>
          <a:bodyPr anchor="t"/>
          <a:lstStyle>
            <a:lvl1pPr>
              <a:defRPr baseline="0">
                <a:solidFill>
                  <a:srgbClr val="FFFFFF"/>
                </a:solidFill>
                <a:latin typeface="Montserrat-Bold"/>
                <a:cs typeface="Montserrat-Bold"/>
              </a:defRPr>
            </a:lvl1pPr>
          </a:lstStyle>
          <a:p>
            <a:r>
              <a:rPr lang="en-US" dirty="0" smtClean="0"/>
              <a:t>Place your header 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9" name="Rectangle 8"/>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7582553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600200"/>
            <a:ext cx="4038600" cy="4525963"/>
          </a:xfrm>
        </p:spPr>
        <p:txBody>
          <a:bodyPr/>
          <a:lstStyle>
            <a:lvl1pPr marL="457200" marR="0" indent="-457200" algn="l" defTabSz="457200" rtl="0" eaLnBrk="1" fontAlgn="auto" latinLnBrk="0" hangingPunct="1">
              <a:lnSpc>
                <a:spcPct val="100000"/>
              </a:lnSpc>
              <a:spcBef>
                <a:spcPct val="20000"/>
              </a:spcBef>
              <a:spcAft>
                <a:spcPts val="0"/>
              </a:spcAft>
              <a:buClrTx/>
              <a:buSzTx/>
              <a:buFont typeface="Arial"/>
              <a:buChar char="•"/>
              <a:tabLst/>
              <a:defRPr sz="2800">
                <a:solidFill>
                  <a:schemeClr val="bg1"/>
                </a:solidFill>
                <a:latin typeface="Open Sans"/>
                <a:cs typeface="Open Sans"/>
              </a:defRPr>
            </a:lvl1pPr>
            <a:lvl2pPr marL="800100" marR="0" indent="-342900" algn="l" defTabSz="457200" rtl="0" eaLnBrk="1" fontAlgn="auto" latinLnBrk="0" hangingPunct="1">
              <a:lnSpc>
                <a:spcPct val="100000"/>
              </a:lnSpc>
              <a:spcBef>
                <a:spcPct val="20000"/>
              </a:spcBef>
              <a:spcAft>
                <a:spcPts val="0"/>
              </a:spcAft>
              <a:buClr>
                <a:srgbClr val="F87E13"/>
              </a:buClr>
              <a:buSzTx/>
              <a:buFont typeface="Arial"/>
              <a:buChar char="•"/>
              <a:tabLst/>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3429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0"/>
            <a:ext cx="4038600" cy="4525963"/>
          </a:xfrm>
        </p:spPr>
        <p:txBody>
          <a:bodyPr/>
          <a:lstStyle>
            <a:lvl1pPr marL="457200" indent="-457200">
              <a:buFont typeface="Arial"/>
              <a:buChar char="•"/>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title" hasCustomPrompt="1"/>
          </p:nvPr>
        </p:nvSpPr>
        <p:spPr>
          <a:xfrm>
            <a:off x="457200" y="274638"/>
            <a:ext cx="8229600" cy="754062"/>
          </a:xfrm>
        </p:spPr>
        <p:txBody>
          <a:bodyPr anchor="t"/>
          <a:lstStyle>
            <a:lvl1pPr>
              <a:defRPr baseline="0">
                <a:solidFill>
                  <a:srgbClr val="70A1A7"/>
                </a:solidFill>
                <a:latin typeface="Montserrat-Bold"/>
                <a:cs typeface="Montserrat-Bold"/>
              </a:defRPr>
            </a:lvl1pPr>
          </a:lstStyle>
          <a:p>
            <a:r>
              <a:rPr lang="en-US" dirty="0" smtClean="0"/>
              <a:t>Place your header titles here</a:t>
            </a:r>
            <a:endParaRPr lang="en-US" dirty="0"/>
          </a:p>
        </p:txBody>
      </p:sp>
      <p:sp>
        <p:nvSpPr>
          <p:cNvPr id="11"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8" name="Picture 7"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9" name="Rectangle 8"/>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130049066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8" name="Rectangle 7"/>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213606266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257300"/>
            <a:ext cx="8229600" cy="48688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1" name="Rectangle 10"/>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353357367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Content Placeholder 2"/>
          <p:cNvSpPr>
            <a:spLocks noGrp="1"/>
          </p:cNvSpPr>
          <p:nvPr>
            <p:ph sz="half" idx="1" hasCustomPrompt="1"/>
          </p:nvPr>
        </p:nvSpPr>
        <p:spPr>
          <a:xfrm>
            <a:off x="457200" y="1600200"/>
            <a:ext cx="8229600" cy="4525963"/>
          </a:xfrm>
        </p:spPr>
        <p:txBody>
          <a:bodyPr/>
          <a:lstStyle>
            <a:lvl1pPr marL="457200" marR="0" indent="-457200" algn="l" defTabSz="457200" rtl="0" eaLnBrk="1" fontAlgn="auto" latinLnBrk="0" hangingPunct="1">
              <a:lnSpc>
                <a:spcPct val="100000"/>
              </a:lnSpc>
              <a:spcBef>
                <a:spcPct val="20000"/>
              </a:spcBef>
              <a:spcAft>
                <a:spcPts val="0"/>
              </a:spcAft>
              <a:buClr>
                <a:srgbClr val="F87E13"/>
              </a:buClr>
              <a:buSzTx/>
              <a:buFont typeface="Arial"/>
              <a:buChar char="•"/>
              <a:tabLst/>
              <a:defRPr sz="2800">
                <a:solidFill>
                  <a:schemeClr val="bg1"/>
                </a:solidFill>
                <a:latin typeface="Open Sans"/>
                <a:cs typeface="Open Sans"/>
              </a:defRPr>
            </a:lvl1pPr>
            <a:lvl2pPr marL="800100" indent="-342900">
              <a:buFont typeface="Arial"/>
              <a:buChar char="•"/>
              <a:defRPr sz="2400">
                <a:solidFill>
                  <a:schemeClr val="bg1"/>
                </a:solidFill>
                <a:latin typeface="Open Sans"/>
                <a:cs typeface="Open Sans"/>
              </a:defRPr>
            </a:lvl2pPr>
            <a:lvl3pPr marL="1257300" indent="-342900">
              <a:buFont typeface="Arial"/>
              <a:buChar char="•"/>
              <a:defRPr sz="2000">
                <a:solidFill>
                  <a:schemeClr val="bg1"/>
                </a:solidFill>
                <a:latin typeface="Open Sans"/>
                <a:cs typeface="Open Sans"/>
              </a:defRPr>
            </a:lvl3pPr>
            <a:lvl4pPr marL="1657350" indent="-285750">
              <a:buFont typeface="Arial"/>
              <a:buChar char="•"/>
              <a:defRPr sz="1800">
                <a:solidFill>
                  <a:schemeClr val="bg1"/>
                </a:solidFill>
                <a:latin typeface="Open Sans"/>
                <a:cs typeface="Open Sans"/>
              </a:defRPr>
            </a:lvl4pPr>
            <a:lvl5pPr marL="2114550" indent="-285750">
              <a:buFont typeface="Arial"/>
              <a:buChar char="•"/>
              <a:defRPr sz="1800">
                <a:solidFill>
                  <a:schemeClr val="bg1"/>
                </a:solidFill>
                <a:latin typeface="Open Sans"/>
                <a:cs typeface="Open Sans"/>
              </a:defRPr>
            </a:lvl5pPr>
            <a:lvl6pPr>
              <a:defRPr sz="1800"/>
            </a:lvl6pPr>
            <a:lvl7pPr>
              <a:defRPr sz="1800"/>
            </a:lvl7pPr>
            <a:lvl8pPr>
              <a:defRPr sz="1800"/>
            </a:lvl8pPr>
            <a:lvl9pPr>
              <a:defRPr sz="1800"/>
            </a:lvl9pPr>
          </a:lstStyle>
          <a:p>
            <a:pPr marL="457200" marR="0" lvl="0" indent="-457200" algn="l" defTabSz="457200" rtl="0" eaLnBrk="1" fontAlgn="auto" latinLnBrk="0" hangingPunct="1">
              <a:lnSpc>
                <a:spcPct val="100000"/>
              </a:lnSpc>
              <a:spcBef>
                <a:spcPct val="20000"/>
              </a:spcBef>
              <a:spcAft>
                <a:spcPts val="0"/>
              </a:spcAft>
              <a:buClr>
                <a:srgbClr val="F87E13"/>
              </a:buClr>
              <a:buSzTx/>
              <a:buFont typeface="Arial"/>
              <a:buChar char="•"/>
              <a:tabLst/>
              <a:defRPr/>
            </a:pPr>
            <a:r>
              <a:rPr lang="en-US" dirty="0" smtClean="0"/>
              <a:t>Bulleted content can go here and will resize based on how much text is placed</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57200" y="274638"/>
            <a:ext cx="8229600" cy="754062"/>
          </a:xfrm>
        </p:spPr>
        <p:txBody>
          <a:bodyPr anchor="t"/>
          <a:lstStyle>
            <a:lvl1pPr>
              <a:defRPr baseline="0">
                <a:solidFill>
                  <a:srgbClr val="F8981D"/>
                </a:solidFill>
                <a:latin typeface="Montserrat-Bold"/>
                <a:cs typeface="Montserrat-Bold"/>
              </a:defRPr>
            </a:lvl1pPr>
          </a:lstStyle>
          <a:p>
            <a:r>
              <a:rPr lang="en-US" dirty="0" smtClean="0"/>
              <a:t>Place your header titles here</a:t>
            </a:r>
            <a:endParaRPr lang="en-US" dirty="0"/>
          </a:p>
        </p:txBody>
      </p:sp>
      <p:sp>
        <p:nvSpPr>
          <p:cNvPr id="13" name="Subtitle 2"/>
          <p:cNvSpPr>
            <a:spLocks noGrp="1"/>
          </p:cNvSpPr>
          <p:nvPr>
            <p:ph type="subTitle" idx="10" hasCustomPrompt="1"/>
          </p:nvPr>
        </p:nvSpPr>
        <p:spPr>
          <a:xfrm>
            <a:off x="457200" y="850900"/>
            <a:ext cx="8229600" cy="533400"/>
          </a:xfrm>
        </p:spPr>
        <p:txBody>
          <a:bodyPr anchor="t">
            <a:normAutofit/>
          </a:bodyPr>
          <a:lstStyle>
            <a:lvl1pPr marL="0" indent="0" algn="ctr">
              <a:buNone/>
              <a:defRPr sz="28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Place your subtitles here</a:t>
            </a:r>
            <a:endParaRPr lang="en-US" dirty="0"/>
          </a:p>
        </p:txBody>
      </p:sp>
      <p:pic>
        <p:nvPicPr>
          <p:cNvPr id="7" name="Picture 6" descr="basho_hor.png"/>
          <p:cNvPicPr>
            <a:picLocks noChangeAspect="1"/>
          </p:cNvPicPr>
          <p:nvPr userDrawn="1"/>
        </p:nvPicPr>
        <p:blipFill>
          <a:blip r:embed="rId3" cstate="screen">
            <a:alphaModFix amt="32000"/>
            <a:extLst>
              <a:ext uri="{28A0092B-C50C-407E-A947-70E740481C1C}">
                <a14:useLocalDpi xmlns:a14="http://schemas.microsoft.com/office/drawing/2010/main"/>
              </a:ext>
            </a:extLst>
          </a:blip>
          <a:stretch>
            <a:fillRect/>
          </a:stretch>
        </p:blipFill>
        <p:spPr>
          <a:xfrm>
            <a:off x="351431" y="6289886"/>
            <a:ext cx="1112402" cy="369138"/>
          </a:xfrm>
          <a:prstGeom prst="rect">
            <a:avLst/>
          </a:prstGeom>
        </p:spPr>
      </p:pic>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a:p>
        </p:txBody>
      </p:sp>
      <p:sp>
        <p:nvSpPr>
          <p:cNvPr id="11" name="Rectangle 10"/>
          <p:cNvSpPr/>
          <p:nvPr userDrawn="1"/>
        </p:nvSpPr>
        <p:spPr>
          <a:xfrm>
            <a:off x="3906838" y="6434258"/>
            <a:ext cx="1330325" cy="246221"/>
          </a:xfrm>
          <a:prstGeom prst="rect">
            <a:avLst/>
          </a:prstGeom>
        </p:spPr>
        <p:txBody>
          <a:bodyPr wrap="square">
            <a:spAutoFit/>
          </a:bodyPr>
          <a:lstStyle/>
          <a:p>
            <a:r>
              <a:rPr lang="en-US" sz="1000" dirty="0" smtClean="0">
                <a:solidFill>
                  <a:srgbClr val="A6A6A6"/>
                </a:solidFill>
                <a:latin typeface="Open Sans"/>
                <a:cs typeface="Open Sans"/>
              </a:rPr>
              <a:t>Basho Confidential</a:t>
            </a:r>
            <a:endParaRPr lang="en-US" sz="1000" dirty="0">
              <a:solidFill>
                <a:srgbClr val="A6A6A6"/>
              </a:solidFill>
              <a:latin typeface="Open Sans"/>
              <a:cs typeface="Open Sans"/>
            </a:endParaRPr>
          </a:p>
        </p:txBody>
      </p:sp>
    </p:spTree>
    <p:extLst>
      <p:ext uri="{BB962C8B-B14F-4D97-AF65-F5344CB8AC3E}">
        <p14:creationId xmlns:p14="http://schemas.microsoft.com/office/powerpoint/2010/main" val="2380778448"/>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Open Sans"/>
                <a:cs typeface="Open Sans"/>
              </a:defRPr>
            </a:lvl1pPr>
          </a:lstStyle>
          <a:p>
            <a:fld id="{D7740568-5E22-A34B-801B-3EAF9ECE2997}" type="datetimeFigureOut">
              <a:rPr lang="en-US" smtClean="0"/>
              <a:pPr/>
              <a:t>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Open Sans"/>
                <a:cs typeface="Open Sans"/>
              </a:defRPr>
            </a:lvl1pPr>
          </a:lstStyle>
          <a:p>
            <a:endParaRPr lang="en-US" dirty="0"/>
          </a:p>
        </p:txBody>
      </p:sp>
      <p:sp>
        <p:nvSpPr>
          <p:cNvPr id="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pPr/>
              <a:t>‹#›</a:t>
            </a:fld>
            <a:endParaRPr lang="en-US" dirty="0"/>
          </a:p>
        </p:txBody>
      </p:sp>
    </p:spTree>
    <p:extLst>
      <p:ext uri="{BB962C8B-B14F-4D97-AF65-F5344CB8AC3E}">
        <p14:creationId xmlns:p14="http://schemas.microsoft.com/office/powerpoint/2010/main" val="3167733603"/>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8" r:id="rId3"/>
    <p:sldLayoutId id="2147483689" r:id="rId4"/>
    <p:sldLayoutId id="2147483688" r:id="rId5"/>
    <p:sldLayoutId id="2147483667" r:id="rId6"/>
    <p:sldLayoutId id="2147483656" r:id="rId7"/>
    <p:sldLayoutId id="2147483664" r:id="rId8"/>
    <p:sldLayoutId id="2147483690" r:id="rId9"/>
    <p:sldLayoutId id="2147483663" r:id="rId10"/>
    <p:sldLayoutId id="2147483691" r:id="rId11"/>
    <p:sldLayoutId id="2147483657" r:id="rId12"/>
    <p:sldLayoutId id="2147483666" r:id="rId13"/>
    <p:sldLayoutId id="2147483692" r:id="rId14"/>
    <p:sldLayoutId id="2147483665" r:id="rId15"/>
    <p:sldLayoutId id="2147483693" r:id="rId16"/>
    <p:sldLayoutId id="2147483658" r:id="rId17"/>
    <p:sldLayoutId id="2147483659" r:id="rId18"/>
    <p:sldLayoutId id="2147483660" r:id="rId19"/>
    <p:sldLayoutId id="2147483694" r:id="rId20"/>
    <p:sldLayoutId id="2147483695" r:id="rId2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3200" kern="1200">
          <a:solidFill>
            <a:schemeClr val="tx1"/>
          </a:solidFill>
          <a:latin typeface="Montserrat-Bold"/>
          <a:ea typeface="+mj-ea"/>
          <a:cs typeface="Montserrat-Bold"/>
        </a:defRPr>
      </a:lvl1pPr>
    </p:titleStyle>
    <p:bodyStyle>
      <a:lvl1pPr marL="457200" indent="-457200" algn="l" defTabSz="457200" rtl="0" eaLnBrk="1" latinLnBrk="0" hangingPunct="1">
        <a:spcBef>
          <a:spcPct val="20000"/>
        </a:spcBef>
        <a:buClr>
          <a:srgbClr val="F87E13"/>
        </a:buClr>
        <a:buFont typeface="Arial"/>
        <a:buChar char="•"/>
        <a:defRPr sz="3200" kern="1200">
          <a:solidFill>
            <a:schemeClr val="tx1"/>
          </a:solidFill>
          <a:latin typeface="Open Sans"/>
          <a:ea typeface="+mn-ea"/>
          <a:cs typeface="Open Sans"/>
        </a:defRPr>
      </a:lvl1pPr>
      <a:lvl2pPr marL="914400" indent="-457200" algn="l" defTabSz="457200" rtl="0" eaLnBrk="1" latinLnBrk="0" hangingPunct="1">
        <a:spcBef>
          <a:spcPct val="20000"/>
        </a:spcBef>
        <a:buClr>
          <a:srgbClr val="F87E13"/>
        </a:buClr>
        <a:buFont typeface="Arial"/>
        <a:buChar char="•"/>
        <a:defRPr sz="2800" kern="1200">
          <a:solidFill>
            <a:schemeClr val="tx1"/>
          </a:solidFill>
          <a:latin typeface="Open Sans"/>
          <a:ea typeface="+mn-ea"/>
          <a:cs typeface="Open Sans"/>
        </a:defRPr>
      </a:lvl2pPr>
      <a:lvl3pPr marL="1257300" indent="-342900" algn="l" defTabSz="457200" rtl="0" eaLnBrk="1" latinLnBrk="0" hangingPunct="1">
        <a:spcBef>
          <a:spcPct val="20000"/>
        </a:spcBef>
        <a:buClr>
          <a:srgbClr val="F87E13"/>
        </a:buClr>
        <a:buFont typeface="Arial"/>
        <a:buChar char="•"/>
        <a:defRPr sz="2400" kern="1200">
          <a:solidFill>
            <a:schemeClr val="tx1"/>
          </a:solidFill>
          <a:latin typeface="Open Sans"/>
          <a:ea typeface="+mn-ea"/>
          <a:cs typeface="Open Sans"/>
        </a:defRPr>
      </a:lvl3pPr>
      <a:lvl4pPr marL="1714500" indent="-342900" algn="l" defTabSz="457200" rtl="0" eaLnBrk="1" latinLnBrk="0" hangingPunct="1">
        <a:spcBef>
          <a:spcPct val="20000"/>
        </a:spcBef>
        <a:buClr>
          <a:srgbClr val="F87E13"/>
        </a:buClr>
        <a:buFont typeface="Arial"/>
        <a:buChar char="•"/>
        <a:defRPr sz="2000" kern="1200">
          <a:solidFill>
            <a:schemeClr val="tx1"/>
          </a:solidFill>
          <a:latin typeface="Open Sans"/>
          <a:ea typeface="+mn-ea"/>
          <a:cs typeface="Open Sans"/>
        </a:defRPr>
      </a:lvl4pPr>
      <a:lvl5pPr marL="2171700" indent="-342900" algn="l" defTabSz="457200" rtl="0" eaLnBrk="1" latinLnBrk="0" hangingPunct="1">
        <a:spcBef>
          <a:spcPct val="20000"/>
        </a:spcBef>
        <a:buClr>
          <a:srgbClr val="F87E13"/>
        </a:buClr>
        <a:buFont typeface="Arial"/>
        <a:buChar char="•"/>
        <a:defRPr sz="2000" kern="1200">
          <a:solidFill>
            <a:schemeClr val="tx1"/>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8.png"/><Relationship Id="rId3" Type="http://schemas.openxmlformats.org/officeDocument/2006/relationships/image" Target="../media/image9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3.png"/><Relationship Id="rId3" Type="http://schemas.openxmlformats.org/officeDocument/2006/relationships/image" Target="../media/image88.png"/></Relationships>
</file>

<file path=ppt/slides/_rels/slide12.xml.rels><?xml version="1.0" encoding="UTF-8" standalone="yes"?>
<Relationships xmlns="http://schemas.openxmlformats.org/package/2006/relationships"><Relationship Id="rId9" Type="http://schemas.openxmlformats.org/officeDocument/2006/relationships/image" Target="../media/image100.png"/><Relationship Id="rId20" Type="http://schemas.openxmlformats.org/officeDocument/2006/relationships/image" Target="../media/image104.png"/><Relationship Id="rId10" Type="http://schemas.openxmlformats.org/officeDocument/2006/relationships/image" Target="../media/image101.png"/><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38.png"/><Relationship Id="rId14" Type="http://schemas.openxmlformats.org/officeDocument/2006/relationships/image" Target="../media/image76.png"/><Relationship Id="rId15" Type="http://schemas.openxmlformats.org/officeDocument/2006/relationships/image" Target="../media/image57.png"/><Relationship Id="rId16" Type="http://schemas.openxmlformats.org/officeDocument/2006/relationships/image" Target="../media/image49.png"/><Relationship Id="rId17" Type="http://schemas.openxmlformats.org/officeDocument/2006/relationships/image" Target="../media/image31.png"/><Relationship Id="rId18" Type="http://schemas.openxmlformats.org/officeDocument/2006/relationships/image" Target="../media/image52.png"/><Relationship Id="rId19" Type="http://schemas.openxmlformats.org/officeDocument/2006/relationships/image" Target="../media/image59.png"/><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94.png"/><Relationship Id="rId5" Type="http://schemas.openxmlformats.org/officeDocument/2006/relationships/image" Target="../media/image99.png"/><Relationship Id="rId6" Type="http://schemas.openxmlformats.org/officeDocument/2006/relationships/image" Target="../media/image105.png"/><Relationship Id="rId7" Type="http://schemas.openxmlformats.org/officeDocument/2006/relationships/image" Target="../media/image52.png"/><Relationship Id="rId8" Type="http://schemas.openxmlformats.org/officeDocument/2006/relationships/image" Target="../media/image102.png"/><Relationship Id="rId9"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6.png"/></Relationships>
</file>

<file path=ppt/slides/_rels/slide2.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jpeg"/><Relationship Id="rId21" Type="http://schemas.openxmlformats.org/officeDocument/2006/relationships/image" Target="../media/image28.jpe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46" Type="http://schemas.openxmlformats.org/officeDocument/2006/relationships/image" Target="../media/image74.png"/><Relationship Id="rId47" Type="http://schemas.openxmlformats.org/officeDocument/2006/relationships/image" Target="../media/image75.png"/><Relationship Id="rId48" Type="http://schemas.openxmlformats.org/officeDocument/2006/relationships/image" Target="../media/image76.png"/><Relationship Id="rId49" Type="http://schemas.openxmlformats.org/officeDocument/2006/relationships/image" Target="../media/image77.png"/><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52.png"/><Relationship Id="rId25" Type="http://schemas.openxmlformats.org/officeDocument/2006/relationships/image" Target="../media/image53.png"/><Relationship Id="rId26" Type="http://schemas.openxmlformats.org/officeDocument/2006/relationships/image" Target="../media/image54.png"/><Relationship Id="rId27" Type="http://schemas.openxmlformats.org/officeDocument/2006/relationships/image" Target="../media/image55.png"/><Relationship Id="rId28" Type="http://schemas.openxmlformats.org/officeDocument/2006/relationships/image" Target="../media/image56.png"/><Relationship Id="rId29" Type="http://schemas.openxmlformats.org/officeDocument/2006/relationships/image" Target="../media/image57.png"/><Relationship Id="rId1" Type="http://schemas.openxmlformats.org/officeDocument/2006/relationships/slideLayout" Target="../slideLayouts/slideLayout2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30" Type="http://schemas.openxmlformats.org/officeDocument/2006/relationships/image" Target="../media/image58.png"/><Relationship Id="rId31" Type="http://schemas.openxmlformats.org/officeDocument/2006/relationships/image" Target="../media/image59.png"/><Relationship Id="rId32" Type="http://schemas.openxmlformats.org/officeDocument/2006/relationships/image" Target="../media/image60.png"/><Relationship Id="rId9"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33" Type="http://schemas.openxmlformats.org/officeDocument/2006/relationships/image" Target="../media/image61.png"/><Relationship Id="rId34" Type="http://schemas.openxmlformats.org/officeDocument/2006/relationships/image" Target="../media/image62.png"/><Relationship Id="rId35" Type="http://schemas.openxmlformats.org/officeDocument/2006/relationships/image" Target="../media/image63.png"/><Relationship Id="rId36" Type="http://schemas.openxmlformats.org/officeDocument/2006/relationships/image" Target="../media/image64.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37" Type="http://schemas.openxmlformats.org/officeDocument/2006/relationships/image" Target="../media/image65.png"/><Relationship Id="rId38" Type="http://schemas.openxmlformats.org/officeDocument/2006/relationships/image" Target="../media/image66.png"/><Relationship Id="rId39" Type="http://schemas.openxmlformats.org/officeDocument/2006/relationships/image" Target="../media/image67.png"/><Relationship Id="rId40" Type="http://schemas.openxmlformats.org/officeDocument/2006/relationships/image" Target="../media/image68.png"/><Relationship Id="rId41" Type="http://schemas.openxmlformats.org/officeDocument/2006/relationships/image" Target="../media/image69.png"/><Relationship Id="rId42" Type="http://schemas.openxmlformats.org/officeDocument/2006/relationships/image" Target="../media/image70.png"/><Relationship Id="rId43" Type="http://schemas.openxmlformats.org/officeDocument/2006/relationships/image" Target="../media/image71.png"/><Relationship Id="rId44" Type="http://schemas.openxmlformats.org/officeDocument/2006/relationships/image" Target="../media/image72.png"/><Relationship Id="rId45" Type="http://schemas.openxmlformats.org/officeDocument/2006/relationships/image" Target="../media/image73.png"/></Relationships>
</file>

<file path=ppt/slides/_rels/slide5.xml.rels><?xml version="1.0" encoding="UTF-8" standalone="yes"?>
<Relationships xmlns="http://schemas.openxmlformats.org/package/2006/relationships"><Relationship Id="rId11" Type="http://schemas.openxmlformats.org/officeDocument/2006/relationships/chart" Target="../charts/chart2.xml"/><Relationship Id="rId12" Type="http://schemas.openxmlformats.org/officeDocument/2006/relationships/chart" Target="../charts/chart3.xml"/><Relationship Id="rId13"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8.jpeg"/><Relationship Id="rId4" Type="http://schemas.openxmlformats.org/officeDocument/2006/relationships/chart" Target="../charts/chart1.xml"/><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87.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9353" y="3875260"/>
            <a:ext cx="4361748" cy="1107995"/>
          </a:xfrm>
          <a:prstGeom prst="rect">
            <a:avLst/>
          </a:prstGeom>
          <a:noFill/>
        </p:spPr>
        <p:txBody>
          <a:bodyPr wrap="square" lIns="0" tIns="0" rIns="0" bIns="0" rtlCol="0">
            <a:spAutoFit/>
          </a:bodyPr>
          <a:lstStyle/>
          <a:p>
            <a:r>
              <a:rPr lang="en-US" sz="2400" dirty="0" smtClean="0">
                <a:solidFill>
                  <a:schemeClr val="bg1"/>
                </a:solidFill>
                <a:latin typeface="Arial"/>
                <a:cs typeface="Arial"/>
              </a:rPr>
              <a:t>Date</a:t>
            </a:r>
          </a:p>
          <a:p>
            <a:r>
              <a:rPr lang="en-US" sz="2400" dirty="0" smtClean="0">
                <a:solidFill>
                  <a:schemeClr val="bg1"/>
                </a:solidFill>
                <a:latin typeface="Arial"/>
                <a:cs typeface="Arial"/>
              </a:rPr>
              <a:t>Presenter name</a:t>
            </a:r>
          </a:p>
          <a:p>
            <a:r>
              <a:rPr lang="en-US" sz="2400" dirty="0" smtClean="0">
                <a:solidFill>
                  <a:schemeClr val="bg1"/>
                </a:solidFill>
                <a:latin typeface="Arial"/>
                <a:cs typeface="Arial"/>
              </a:rPr>
              <a:t>Title</a:t>
            </a:r>
            <a:endParaRPr lang="en-US" sz="2400" dirty="0">
              <a:solidFill>
                <a:schemeClr val="bg1"/>
              </a:solidFill>
              <a:latin typeface="Arial"/>
              <a:cs typeface="Arial"/>
            </a:endParaRPr>
          </a:p>
        </p:txBody>
      </p:sp>
      <p:pic>
        <p:nvPicPr>
          <p:cNvPr id="4" name="Picture 3" descr="bash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07" y="522025"/>
            <a:ext cx="4367930" cy="1447848"/>
          </a:xfrm>
          <a:prstGeom prst="rect">
            <a:avLst/>
          </a:prstGeom>
        </p:spPr>
      </p:pic>
    </p:spTree>
    <p:extLst>
      <p:ext uri="{BB962C8B-B14F-4D97-AF65-F5344CB8AC3E}">
        <p14:creationId xmlns:p14="http://schemas.microsoft.com/office/powerpoint/2010/main" val="2958793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solidFill>
                  <a:schemeClr val="bg1"/>
                </a:solidFill>
                <a:latin typeface="Arial"/>
                <a:cs typeface="Arial"/>
              </a:rPr>
              <a:t>RIAK SEARCH</a:t>
            </a:r>
          </a:p>
        </p:txBody>
      </p:sp>
      <p:sp>
        <p:nvSpPr>
          <p:cNvPr id="9" name="Subtitle 8"/>
          <p:cNvSpPr>
            <a:spLocks noGrp="1"/>
          </p:cNvSpPr>
          <p:nvPr>
            <p:ph type="subTitle" idx="10"/>
          </p:nvPr>
        </p:nvSpPr>
        <p:spPr/>
        <p:txBody>
          <a:bodyPr/>
          <a:lstStyle/>
          <a:p>
            <a:r>
              <a:rPr lang="en-US" cap="all" dirty="0" smtClean="0">
                <a:solidFill>
                  <a:srgbClr val="F8981D"/>
                </a:solidFill>
                <a:latin typeface="Arial"/>
                <a:cs typeface="Arial"/>
              </a:rPr>
              <a:t>Integration with Apache </a:t>
            </a:r>
            <a:r>
              <a:rPr lang="en-US" cap="all" dirty="0" err="1" smtClean="0">
                <a:solidFill>
                  <a:srgbClr val="F8981D"/>
                </a:solidFill>
                <a:latin typeface="Arial"/>
                <a:cs typeface="Arial"/>
              </a:rPr>
              <a:t>Solr</a:t>
            </a:r>
            <a:endParaRPr lang="en-US" cap="all" dirty="0">
              <a:solidFill>
                <a:srgbClr val="F8981D"/>
              </a:solidFill>
              <a:latin typeface="Arial"/>
              <a:cs typeface="Arial"/>
            </a:endParaRPr>
          </a:p>
        </p:txBody>
      </p:sp>
      <p:sp>
        <p:nvSpPr>
          <p:cNvPr id="11"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10</a:t>
            </a:fld>
            <a:endParaRPr lang="en-US" dirty="0">
              <a:latin typeface="Arial"/>
              <a:cs typeface="Arial"/>
            </a:endParaRPr>
          </a:p>
        </p:txBody>
      </p:sp>
      <p:sp>
        <p:nvSpPr>
          <p:cNvPr id="12" name="TextBox 11"/>
          <p:cNvSpPr txBox="1"/>
          <p:nvPr/>
        </p:nvSpPr>
        <p:spPr>
          <a:xfrm>
            <a:off x="4737939" y="2078960"/>
            <a:ext cx="4223522" cy="3477876"/>
          </a:xfrm>
          <a:prstGeom prst="rect">
            <a:avLst/>
          </a:prstGeom>
          <a:noFill/>
        </p:spPr>
        <p:txBody>
          <a:bodyPr wrap="square" lIns="0" tIns="0" rIns="0" bIns="0" rtlCol="0">
            <a:spAutoFit/>
          </a:bodyPr>
          <a:lstStyle/>
          <a:p>
            <a:pPr>
              <a:lnSpc>
                <a:spcPct val="150000"/>
              </a:lnSpc>
              <a:spcAft>
                <a:spcPts val="1800"/>
              </a:spcAft>
            </a:pPr>
            <a:r>
              <a:rPr lang="en-US" dirty="0" smtClean="0">
                <a:solidFill>
                  <a:schemeClr val="bg1"/>
                </a:solidFill>
                <a:latin typeface="Arial"/>
                <a:cs typeface="Arial"/>
              </a:rPr>
              <a:t>Integrated Full</a:t>
            </a:r>
            <a:r>
              <a:rPr lang="en-US" dirty="0">
                <a:solidFill>
                  <a:schemeClr val="bg1"/>
                </a:solidFill>
                <a:latin typeface="Arial"/>
                <a:cs typeface="Arial"/>
              </a:rPr>
              <a:t>-text </a:t>
            </a:r>
            <a:r>
              <a:rPr lang="en-US" dirty="0" smtClean="0">
                <a:solidFill>
                  <a:schemeClr val="bg1"/>
                </a:solidFill>
                <a:latin typeface="Arial"/>
                <a:cs typeface="Arial"/>
              </a:rPr>
              <a:t>Search Query </a:t>
            </a:r>
          </a:p>
          <a:p>
            <a:pPr>
              <a:lnSpc>
                <a:spcPct val="150000"/>
              </a:lnSpc>
              <a:spcAft>
                <a:spcPts val="1800"/>
              </a:spcAft>
            </a:pPr>
            <a:r>
              <a:rPr lang="en-US" dirty="0" smtClean="0">
                <a:solidFill>
                  <a:schemeClr val="bg1"/>
                </a:solidFill>
                <a:latin typeface="Arial"/>
                <a:cs typeface="Arial"/>
              </a:rPr>
              <a:t>Scalability</a:t>
            </a:r>
            <a:endParaRPr lang="en-US" dirty="0">
              <a:solidFill>
                <a:schemeClr val="bg1"/>
              </a:solidFill>
              <a:latin typeface="Arial"/>
              <a:cs typeface="Arial"/>
            </a:endParaRPr>
          </a:p>
          <a:p>
            <a:pPr>
              <a:lnSpc>
                <a:spcPct val="150000"/>
              </a:lnSpc>
              <a:spcAft>
                <a:spcPts val="1800"/>
              </a:spcAft>
            </a:pPr>
            <a:r>
              <a:rPr lang="en-US" dirty="0" smtClean="0">
                <a:solidFill>
                  <a:srgbClr val="FFFFFF"/>
                </a:solidFill>
                <a:latin typeface="Arial"/>
                <a:cs typeface="Arial"/>
              </a:rPr>
              <a:t>Simplified Development</a:t>
            </a:r>
          </a:p>
          <a:p>
            <a:pPr>
              <a:lnSpc>
                <a:spcPct val="150000"/>
              </a:lnSpc>
              <a:spcAft>
                <a:spcPts val="1800"/>
              </a:spcAft>
            </a:pPr>
            <a:r>
              <a:rPr lang="en-US" dirty="0" smtClean="0">
                <a:solidFill>
                  <a:schemeClr val="bg1"/>
                </a:solidFill>
                <a:latin typeface="Arial"/>
                <a:cs typeface="Arial"/>
              </a:rPr>
              <a:t>Operational Simplicity</a:t>
            </a:r>
          </a:p>
          <a:p>
            <a:pPr>
              <a:lnSpc>
                <a:spcPct val="150000"/>
              </a:lnSpc>
              <a:spcAft>
                <a:spcPts val="1800"/>
              </a:spcAft>
            </a:pPr>
            <a:r>
              <a:rPr lang="en-US" dirty="0" smtClean="0">
                <a:solidFill>
                  <a:schemeClr val="bg1"/>
                </a:solidFill>
                <a:latin typeface="Arial"/>
                <a:cs typeface="Arial"/>
              </a:rPr>
              <a:t>Scalable Platform </a:t>
            </a:r>
          </a:p>
          <a:p>
            <a:pPr>
              <a:spcAft>
                <a:spcPts val="3000"/>
              </a:spcAft>
            </a:pPr>
            <a:endParaRPr lang="en-US" sz="1600" dirty="0">
              <a:solidFill>
                <a:schemeClr val="bg1"/>
              </a:solidFill>
              <a:latin typeface="Arial"/>
              <a:cs typeface="Arial"/>
            </a:endParaRPr>
          </a:p>
        </p:txBody>
      </p:sp>
      <p:pic>
        <p:nvPicPr>
          <p:cNvPr id="14" name="Picture 13" descr="s4_riask.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59278" y="2204400"/>
            <a:ext cx="876399" cy="2844531"/>
          </a:xfrm>
          <a:prstGeom prst="rect">
            <a:avLst/>
          </a:prstGeom>
        </p:spPr>
      </p:pic>
      <p:pic>
        <p:nvPicPr>
          <p:cNvPr id="2" name="Picture 1"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416" y="3065221"/>
            <a:ext cx="2070100" cy="1143000"/>
          </a:xfrm>
          <a:prstGeom prst="rect">
            <a:avLst/>
          </a:prstGeom>
          <a:ln w="19050" cmpd="sng">
            <a:solidFill>
              <a:srgbClr val="F87E13"/>
            </a:solidFill>
          </a:ln>
        </p:spPr>
      </p:pic>
    </p:spTree>
    <p:extLst>
      <p:ext uri="{BB962C8B-B14F-4D97-AF65-F5344CB8AC3E}">
        <p14:creationId xmlns:p14="http://schemas.microsoft.com/office/powerpoint/2010/main" val="16072258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Arial"/>
                <a:cs typeface="Arial"/>
              </a:rPr>
              <a:t>RIAK CS</a:t>
            </a:r>
            <a:endParaRPr lang="en-US" dirty="0">
              <a:solidFill>
                <a:srgbClr val="FFFFFF"/>
              </a:solidFill>
              <a:latin typeface="Arial"/>
              <a:cs typeface="Arial"/>
            </a:endParaRPr>
          </a:p>
        </p:txBody>
      </p:sp>
      <p:sp>
        <p:nvSpPr>
          <p:cNvPr id="4" name="Subtitle 3"/>
          <p:cNvSpPr>
            <a:spLocks noGrp="1"/>
          </p:cNvSpPr>
          <p:nvPr>
            <p:ph type="subTitle" idx="10"/>
          </p:nvPr>
        </p:nvSpPr>
        <p:spPr/>
        <p:txBody>
          <a:bodyPr>
            <a:normAutofit/>
          </a:bodyPr>
          <a:lstStyle/>
          <a:p>
            <a:r>
              <a:rPr lang="en-US" cap="all" dirty="0" smtClean="0">
                <a:solidFill>
                  <a:srgbClr val="F8981D"/>
                </a:solidFill>
                <a:latin typeface="Arial"/>
                <a:cs typeface="Arial"/>
              </a:rPr>
              <a:t>Built </a:t>
            </a:r>
            <a:r>
              <a:rPr lang="en-US" cap="all" dirty="0">
                <a:solidFill>
                  <a:srgbClr val="F8981D"/>
                </a:solidFill>
                <a:latin typeface="Arial"/>
                <a:cs typeface="Arial"/>
              </a:rPr>
              <a:t>on </a:t>
            </a:r>
            <a:r>
              <a:rPr lang="en-US" cap="all" dirty="0" smtClean="0">
                <a:solidFill>
                  <a:srgbClr val="F8981D"/>
                </a:solidFill>
                <a:latin typeface="Arial"/>
                <a:cs typeface="Arial"/>
              </a:rPr>
              <a:t>Riak Platform</a:t>
            </a:r>
            <a:endParaRPr lang="en-US" cap="all" dirty="0">
              <a:solidFill>
                <a:srgbClr val="F8981D"/>
              </a:solidFill>
              <a:latin typeface="Arial"/>
              <a:cs typeface="Arial"/>
            </a:endParaRPr>
          </a:p>
        </p:txBody>
      </p:sp>
      <p:sp>
        <p:nvSpPr>
          <p:cNvPr id="11"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11</a:t>
            </a:fld>
            <a:endParaRPr lang="en-US" dirty="0">
              <a:latin typeface="Arial"/>
              <a:cs typeface="Arial"/>
            </a:endParaRPr>
          </a:p>
        </p:txBody>
      </p:sp>
      <p:pic>
        <p:nvPicPr>
          <p:cNvPr id="9" name="Picture 8" descr="riakcs-whit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3421" y="3228423"/>
            <a:ext cx="2296249" cy="750437"/>
          </a:xfrm>
          <a:prstGeom prst="rect">
            <a:avLst/>
          </a:prstGeom>
        </p:spPr>
      </p:pic>
      <p:sp>
        <p:nvSpPr>
          <p:cNvPr id="14" name="TextBox 13"/>
          <p:cNvSpPr txBox="1"/>
          <p:nvPr/>
        </p:nvSpPr>
        <p:spPr>
          <a:xfrm>
            <a:off x="4737939" y="2078960"/>
            <a:ext cx="4223522" cy="2977738"/>
          </a:xfrm>
          <a:prstGeom prst="rect">
            <a:avLst/>
          </a:prstGeom>
          <a:noFill/>
        </p:spPr>
        <p:txBody>
          <a:bodyPr wrap="square" lIns="0" tIns="0" rIns="0" bIns="0" rtlCol="0">
            <a:spAutoFit/>
          </a:bodyPr>
          <a:lstStyle/>
          <a:p>
            <a:pPr>
              <a:lnSpc>
                <a:spcPct val="150000"/>
              </a:lnSpc>
              <a:spcAft>
                <a:spcPts val="1800"/>
              </a:spcAft>
            </a:pPr>
            <a:r>
              <a:rPr lang="en-US" dirty="0">
                <a:solidFill>
                  <a:schemeClr val="bg1"/>
                </a:solidFill>
                <a:latin typeface="Arial"/>
                <a:cs typeface="Arial"/>
              </a:rPr>
              <a:t>Flexible Object Storage</a:t>
            </a:r>
          </a:p>
          <a:p>
            <a:pPr>
              <a:lnSpc>
                <a:spcPct val="150000"/>
              </a:lnSpc>
              <a:spcAft>
                <a:spcPts val="1800"/>
              </a:spcAft>
            </a:pPr>
            <a:r>
              <a:rPr lang="en-US" dirty="0">
                <a:solidFill>
                  <a:schemeClr val="bg1"/>
                </a:solidFill>
                <a:latin typeface="Arial"/>
                <a:cs typeface="Arial"/>
              </a:rPr>
              <a:t>Massive Scalability</a:t>
            </a:r>
          </a:p>
          <a:p>
            <a:pPr>
              <a:lnSpc>
                <a:spcPct val="150000"/>
              </a:lnSpc>
              <a:spcAft>
                <a:spcPts val="1800"/>
              </a:spcAft>
            </a:pPr>
            <a:r>
              <a:rPr lang="en-US" dirty="0">
                <a:solidFill>
                  <a:srgbClr val="FFFFFF"/>
                </a:solidFill>
                <a:latin typeface="Arial"/>
                <a:cs typeface="Arial"/>
              </a:rPr>
              <a:t>Resiliency</a:t>
            </a:r>
          </a:p>
          <a:p>
            <a:pPr>
              <a:lnSpc>
                <a:spcPct val="150000"/>
              </a:lnSpc>
              <a:spcAft>
                <a:spcPts val="1800"/>
              </a:spcAft>
            </a:pPr>
            <a:r>
              <a:rPr lang="en-US" dirty="0">
                <a:solidFill>
                  <a:schemeClr val="bg1"/>
                </a:solidFill>
                <a:latin typeface="Arial"/>
                <a:cs typeface="Arial"/>
              </a:rPr>
              <a:t>Global Availability</a:t>
            </a:r>
          </a:p>
          <a:p>
            <a:pPr>
              <a:lnSpc>
                <a:spcPct val="150000"/>
              </a:lnSpc>
              <a:spcAft>
                <a:spcPts val="1800"/>
              </a:spcAft>
            </a:pPr>
            <a:r>
              <a:rPr lang="en-US" dirty="0">
                <a:solidFill>
                  <a:schemeClr val="bg1"/>
                </a:solidFill>
                <a:latin typeface="Arial"/>
                <a:cs typeface="Arial"/>
              </a:rPr>
              <a:t>Operational Simplicity </a:t>
            </a:r>
          </a:p>
        </p:txBody>
      </p:sp>
      <p:pic>
        <p:nvPicPr>
          <p:cNvPr id="15" name="Picture 14" descr="s4_rias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9278" y="2204400"/>
            <a:ext cx="876399" cy="2844531"/>
          </a:xfrm>
          <a:prstGeom prst="rect">
            <a:avLst/>
          </a:prstGeom>
        </p:spPr>
      </p:pic>
    </p:spTree>
    <p:extLst>
      <p:ext uri="{BB962C8B-B14F-4D97-AF65-F5344CB8AC3E}">
        <p14:creationId xmlns:p14="http://schemas.microsoft.com/office/powerpoint/2010/main" val="7008718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cap="all" dirty="0">
                <a:solidFill>
                  <a:srgbClr val="FFFFFF"/>
                </a:solidFill>
                <a:latin typeface="Arial"/>
                <a:cs typeface="Arial"/>
              </a:rPr>
              <a:t>Proven Customer Successes</a:t>
            </a:r>
            <a:br>
              <a:rPr lang="en-US" cap="all" dirty="0">
                <a:solidFill>
                  <a:srgbClr val="FFFFFF"/>
                </a:solidFill>
                <a:latin typeface="Arial"/>
                <a:cs typeface="Arial"/>
              </a:rPr>
            </a:br>
            <a:endParaRPr lang="en-US" cap="all" dirty="0">
              <a:latin typeface="Arial"/>
              <a:cs typeface="Arial"/>
            </a:endParaRPr>
          </a:p>
        </p:txBody>
      </p:sp>
      <p:sp>
        <p:nvSpPr>
          <p:cNvPr id="58" name="Subtitle 57"/>
          <p:cNvSpPr>
            <a:spLocks noGrp="1"/>
          </p:cNvSpPr>
          <p:nvPr>
            <p:ph type="subTitle" idx="10"/>
          </p:nvPr>
        </p:nvSpPr>
        <p:spPr>
          <a:xfrm>
            <a:off x="457200" y="850900"/>
            <a:ext cx="8229600" cy="533400"/>
          </a:xfrm>
        </p:spPr>
        <p:txBody>
          <a:bodyPr/>
          <a:lstStyle/>
          <a:p>
            <a:r>
              <a:rPr lang="en-US" cap="all" dirty="0">
                <a:solidFill>
                  <a:srgbClr val="F8981D"/>
                </a:solidFill>
                <a:latin typeface="Arial"/>
                <a:cs typeface="Arial"/>
              </a:rPr>
              <a:t>Broad and visible set of use cases</a:t>
            </a:r>
          </a:p>
          <a:p>
            <a:endParaRPr lang="en-US" dirty="0">
              <a:solidFill>
                <a:srgbClr val="F8981D"/>
              </a:solidFill>
              <a:latin typeface="Arial"/>
              <a:cs typeface="Arial"/>
            </a:endParaRPr>
          </a:p>
        </p:txBody>
      </p:sp>
      <p:sp>
        <p:nvSpPr>
          <p:cNvPr id="4" name="Title 1"/>
          <p:cNvSpPr txBox="1">
            <a:spLocks/>
          </p:cNvSpPr>
          <p:nvPr/>
        </p:nvSpPr>
        <p:spPr>
          <a:xfrm>
            <a:off x="596900" y="663516"/>
            <a:ext cx="8229600" cy="1143000"/>
          </a:xfrm>
          <a:prstGeom prst="rect">
            <a:avLst/>
          </a:prstGeom>
        </p:spPr>
        <p:txBody>
          <a:bodyPr/>
          <a:lstStyle>
            <a:lvl1pPr algn="ctr" defTabSz="457200" rtl="0" eaLnBrk="1" latinLnBrk="0" hangingPunct="1">
              <a:spcBef>
                <a:spcPct val="0"/>
              </a:spcBef>
              <a:buNone/>
              <a:defRPr sz="3200" kern="1200">
                <a:solidFill>
                  <a:schemeClr val="tx1"/>
                </a:solidFill>
                <a:latin typeface="Montserrat-Bold"/>
                <a:ea typeface="+mj-ea"/>
                <a:cs typeface="Montserrat-Bold"/>
              </a:defRPr>
            </a:lvl1pPr>
          </a:lstStyle>
          <a:p>
            <a:endParaRPr lang="en-US" dirty="0">
              <a:solidFill>
                <a:srgbClr val="FFFFFF"/>
              </a:solidFill>
              <a:latin typeface="Arial"/>
              <a:cs typeface="Arial"/>
            </a:endParaRPr>
          </a:p>
        </p:txBody>
      </p:sp>
      <p:sp>
        <p:nvSpPr>
          <p:cNvPr id="6" name="Rectangle 5"/>
          <p:cNvSpPr/>
          <p:nvPr/>
        </p:nvSpPr>
        <p:spPr>
          <a:xfrm>
            <a:off x="4828032" y="20219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Gaming and Betting</a:t>
            </a:r>
            <a:endParaRPr lang="en-US" sz="1200" dirty="0">
              <a:solidFill>
                <a:srgbClr val="FFFFFF"/>
              </a:solidFill>
              <a:latin typeface="Arial"/>
              <a:cs typeface="Arial"/>
            </a:endParaRPr>
          </a:p>
        </p:txBody>
      </p:sp>
      <p:sp>
        <p:nvSpPr>
          <p:cNvPr id="7" name="Rectangle 6"/>
          <p:cNvSpPr/>
          <p:nvPr/>
        </p:nvSpPr>
        <p:spPr>
          <a:xfrm>
            <a:off x="7315200" y="1806516"/>
            <a:ext cx="1371600" cy="4111684"/>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8" name="Rectangle 7"/>
          <p:cNvSpPr/>
          <p:nvPr/>
        </p:nvSpPr>
        <p:spPr>
          <a:xfrm>
            <a:off x="457200" y="202197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Public Cloud</a:t>
            </a:r>
            <a:endParaRPr lang="en-US" sz="1200" dirty="0">
              <a:solidFill>
                <a:srgbClr val="FFFFFF"/>
              </a:solidFill>
              <a:latin typeface="Arial"/>
              <a:cs typeface="Arial"/>
            </a:endParaRPr>
          </a:p>
        </p:txBody>
      </p:sp>
      <p:sp>
        <p:nvSpPr>
          <p:cNvPr id="9" name="Rectangle 8"/>
          <p:cNvSpPr/>
          <p:nvPr/>
        </p:nvSpPr>
        <p:spPr>
          <a:xfrm>
            <a:off x="2944368" y="1806516"/>
            <a:ext cx="1371600" cy="4111684"/>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87E13"/>
              </a:solidFill>
              <a:latin typeface="Arial"/>
              <a:cs typeface="Arial"/>
            </a:endParaRPr>
          </a:p>
        </p:txBody>
      </p:sp>
      <p:sp>
        <p:nvSpPr>
          <p:cNvPr id="10" name="Rectangle 9"/>
          <p:cNvSpPr/>
          <p:nvPr/>
        </p:nvSpPr>
        <p:spPr>
          <a:xfrm>
            <a:off x="457200" y="458920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On-Line Gaming</a:t>
            </a:r>
            <a:endParaRPr lang="en-US" sz="1200" dirty="0">
              <a:solidFill>
                <a:srgbClr val="FFFFFF"/>
              </a:solidFill>
              <a:latin typeface="Arial"/>
              <a:cs typeface="Arial"/>
            </a:endParaRPr>
          </a:p>
        </p:txBody>
      </p:sp>
      <p:sp>
        <p:nvSpPr>
          <p:cNvPr id="11" name="Rectangle 10"/>
          <p:cNvSpPr/>
          <p:nvPr/>
        </p:nvSpPr>
        <p:spPr>
          <a:xfrm>
            <a:off x="457200" y="33055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Digital Media</a:t>
            </a:r>
            <a:endParaRPr lang="en-US" sz="1200" dirty="0">
              <a:solidFill>
                <a:srgbClr val="FFFFFF"/>
              </a:solidFill>
              <a:latin typeface="Arial"/>
              <a:cs typeface="Arial"/>
            </a:endParaRPr>
          </a:p>
        </p:txBody>
      </p:sp>
      <p:sp>
        <p:nvSpPr>
          <p:cNvPr id="12" name="Rectangle 11"/>
          <p:cNvSpPr/>
          <p:nvPr/>
        </p:nvSpPr>
        <p:spPr>
          <a:xfrm>
            <a:off x="457200" y="37334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Display Advertising</a:t>
            </a:r>
            <a:endParaRPr lang="en-US" sz="1200" dirty="0">
              <a:solidFill>
                <a:srgbClr val="FFFFFF"/>
              </a:solidFill>
              <a:latin typeface="Arial"/>
              <a:cs typeface="Arial"/>
            </a:endParaRPr>
          </a:p>
        </p:txBody>
      </p:sp>
      <p:sp>
        <p:nvSpPr>
          <p:cNvPr id="13" name="Rectangle 12"/>
          <p:cNvSpPr/>
          <p:nvPr/>
        </p:nvSpPr>
        <p:spPr>
          <a:xfrm>
            <a:off x="457200" y="41613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Airlines</a:t>
            </a:r>
            <a:endParaRPr lang="en-US" sz="1200" dirty="0">
              <a:solidFill>
                <a:srgbClr val="FFFFFF"/>
              </a:solidFill>
              <a:latin typeface="Arial"/>
              <a:cs typeface="Arial"/>
            </a:endParaRPr>
          </a:p>
        </p:txBody>
      </p:sp>
      <p:sp>
        <p:nvSpPr>
          <p:cNvPr id="14" name="Rectangle 13"/>
          <p:cNvSpPr/>
          <p:nvPr/>
        </p:nvSpPr>
        <p:spPr>
          <a:xfrm>
            <a:off x="457200" y="501708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Retail and e-Commerce</a:t>
            </a:r>
            <a:endParaRPr lang="en-US" sz="1200" dirty="0">
              <a:solidFill>
                <a:srgbClr val="FFFFFF"/>
              </a:solidFill>
              <a:latin typeface="Arial"/>
              <a:cs typeface="Arial"/>
            </a:endParaRPr>
          </a:p>
        </p:txBody>
      </p:sp>
      <p:sp>
        <p:nvSpPr>
          <p:cNvPr id="15" name="Rectangle 14"/>
          <p:cNvSpPr/>
          <p:nvPr/>
        </p:nvSpPr>
        <p:spPr>
          <a:xfrm>
            <a:off x="457200" y="24498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Private Cloud</a:t>
            </a:r>
            <a:endParaRPr lang="en-US" sz="1200" dirty="0">
              <a:solidFill>
                <a:srgbClr val="FFFFFF"/>
              </a:solidFill>
              <a:latin typeface="Arial"/>
              <a:cs typeface="Arial"/>
            </a:endParaRPr>
          </a:p>
        </p:txBody>
      </p:sp>
      <p:sp>
        <p:nvSpPr>
          <p:cNvPr id="16" name="Rectangle 15"/>
          <p:cNvSpPr/>
          <p:nvPr/>
        </p:nvSpPr>
        <p:spPr>
          <a:xfrm>
            <a:off x="457200" y="28777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SaaS / Data Services</a:t>
            </a:r>
            <a:endParaRPr lang="en-US" sz="1200" dirty="0">
              <a:solidFill>
                <a:srgbClr val="FFFFFF"/>
              </a:solidFill>
              <a:latin typeface="Arial"/>
              <a:cs typeface="Arial"/>
            </a:endParaRPr>
          </a:p>
        </p:txBody>
      </p:sp>
      <p:sp>
        <p:nvSpPr>
          <p:cNvPr id="17" name="Rectangle 16"/>
          <p:cNvSpPr/>
          <p:nvPr/>
        </p:nvSpPr>
        <p:spPr>
          <a:xfrm>
            <a:off x="4828032" y="501708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rgbClr val="FFFFFF"/>
                </a:solidFill>
                <a:latin typeface="Arial"/>
                <a:cs typeface="Arial"/>
              </a:rPr>
              <a:t>PaaS Implementation</a:t>
            </a:r>
          </a:p>
        </p:txBody>
      </p:sp>
      <p:sp>
        <p:nvSpPr>
          <p:cNvPr id="18" name="Rectangle 17"/>
          <p:cNvSpPr/>
          <p:nvPr/>
        </p:nvSpPr>
        <p:spPr>
          <a:xfrm>
            <a:off x="4828032" y="458920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Weather </a:t>
            </a:r>
            <a:endParaRPr lang="en-US" sz="1200" dirty="0">
              <a:solidFill>
                <a:srgbClr val="FFFFFF"/>
              </a:solidFill>
              <a:latin typeface="Arial"/>
              <a:cs typeface="Arial"/>
            </a:endParaRPr>
          </a:p>
        </p:txBody>
      </p:sp>
      <p:sp>
        <p:nvSpPr>
          <p:cNvPr id="19" name="Rectangle 18"/>
          <p:cNvSpPr/>
          <p:nvPr/>
        </p:nvSpPr>
        <p:spPr>
          <a:xfrm>
            <a:off x="4828032" y="4161336"/>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Health Care</a:t>
            </a:r>
            <a:endParaRPr lang="en-US" sz="1200" dirty="0">
              <a:solidFill>
                <a:srgbClr val="FFFFFF"/>
              </a:solidFill>
              <a:latin typeface="Arial"/>
              <a:cs typeface="Arial"/>
            </a:endParaRPr>
          </a:p>
        </p:txBody>
      </p:sp>
      <p:sp>
        <p:nvSpPr>
          <p:cNvPr id="20" name="Rectangle 19"/>
          <p:cNvSpPr/>
          <p:nvPr/>
        </p:nvSpPr>
        <p:spPr>
          <a:xfrm>
            <a:off x="4828032" y="3733464"/>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rgbClr val="FFFFFF"/>
                </a:solidFill>
                <a:latin typeface="Arial"/>
                <a:cs typeface="Arial"/>
              </a:rPr>
              <a:t>Consumer </a:t>
            </a:r>
            <a:r>
              <a:rPr lang="en-US" sz="1200" dirty="0" smtClean="0">
                <a:solidFill>
                  <a:srgbClr val="FFFFFF"/>
                </a:solidFill>
                <a:latin typeface="Arial"/>
                <a:cs typeface="Arial"/>
              </a:rPr>
              <a:t>Goods</a:t>
            </a:r>
            <a:endParaRPr lang="en-US" sz="1200" dirty="0">
              <a:solidFill>
                <a:srgbClr val="FFFFFF"/>
              </a:solidFill>
              <a:latin typeface="Arial"/>
              <a:cs typeface="Arial"/>
            </a:endParaRPr>
          </a:p>
        </p:txBody>
      </p:sp>
      <p:sp>
        <p:nvSpPr>
          <p:cNvPr id="21" name="Rectangle 20"/>
          <p:cNvSpPr/>
          <p:nvPr/>
        </p:nvSpPr>
        <p:spPr>
          <a:xfrm>
            <a:off x="4828032" y="330559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Social Network</a:t>
            </a:r>
            <a:endParaRPr lang="en-US" sz="1200" dirty="0">
              <a:solidFill>
                <a:srgbClr val="FFFFFF"/>
              </a:solidFill>
              <a:latin typeface="Arial"/>
              <a:cs typeface="Arial"/>
            </a:endParaRPr>
          </a:p>
        </p:txBody>
      </p:sp>
      <p:sp>
        <p:nvSpPr>
          <p:cNvPr id="22" name="Rectangle 21"/>
          <p:cNvSpPr/>
          <p:nvPr/>
        </p:nvSpPr>
        <p:spPr>
          <a:xfrm>
            <a:off x="4828032" y="2877720"/>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Mobile Payments</a:t>
            </a:r>
            <a:endParaRPr lang="en-US" sz="1200" dirty="0">
              <a:solidFill>
                <a:srgbClr val="FFFFFF"/>
              </a:solidFill>
              <a:latin typeface="Arial"/>
              <a:cs typeface="Arial"/>
            </a:endParaRPr>
          </a:p>
        </p:txBody>
      </p:sp>
      <p:sp>
        <p:nvSpPr>
          <p:cNvPr id="23" name="Rectangle 22"/>
          <p:cNvSpPr/>
          <p:nvPr/>
        </p:nvSpPr>
        <p:spPr>
          <a:xfrm>
            <a:off x="4828032" y="2449848"/>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chemeClr val="bg1"/>
                </a:solidFill>
                <a:latin typeface="Arial"/>
                <a:cs typeface="Arial"/>
              </a:rPr>
              <a:t>Telecommunications</a:t>
            </a:r>
            <a:endParaRPr lang="en-US" sz="1200" dirty="0">
              <a:solidFill>
                <a:schemeClr val="bg1"/>
              </a:solidFill>
              <a:latin typeface="Arial"/>
              <a:cs typeface="Arial"/>
            </a:endParaRPr>
          </a:p>
        </p:txBody>
      </p:sp>
      <p:pic>
        <p:nvPicPr>
          <p:cNvPr id="24"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188829" y="3388391"/>
            <a:ext cx="882678" cy="2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 name="Picture 27"/>
          <p:cNvPicPr>
            <a:picLocks noChangeAspect="1"/>
          </p:cNvPicPr>
          <p:nvPr/>
        </p:nvPicPr>
        <p:blipFill rotWithShape="1">
          <a:blip r:embed="rId4">
            <a:grayscl/>
          </a:blip>
          <a:srcRect t="20649" b="24074"/>
          <a:stretch/>
        </p:blipFill>
        <p:spPr>
          <a:xfrm>
            <a:off x="3230963" y="2459262"/>
            <a:ext cx="798410" cy="311337"/>
          </a:xfrm>
          <a:prstGeom prst="rect">
            <a:avLst/>
          </a:prstGeom>
        </p:spPr>
      </p:pic>
      <p:pic>
        <p:nvPicPr>
          <p:cNvPr id="29" name="Picture 28"/>
          <p:cNvPicPr>
            <a:picLocks noChangeAspect="1"/>
          </p:cNvPicPr>
          <p:nvPr/>
        </p:nvPicPr>
        <p:blipFill>
          <a:blip r:embed="rId5">
            <a:grayscl/>
          </a:blip>
          <a:stretch>
            <a:fillRect/>
          </a:stretch>
        </p:blipFill>
        <p:spPr>
          <a:xfrm>
            <a:off x="3289486" y="2888843"/>
            <a:ext cx="681365" cy="363043"/>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grayscl/>
          </a:blip>
          <a:stretch>
            <a:fillRect/>
          </a:stretch>
        </p:blipFill>
        <p:spPr>
          <a:xfrm>
            <a:off x="3236772" y="3771770"/>
            <a:ext cx="786792" cy="328205"/>
          </a:xfrm>
          <a:prstGeom prst="rect">
            <a:avLst/>
          </a:prstGeom>
        </p:spPr>
      </p:pic>
      <p:pic>
        <p:nvPicPr>
          <p:cNvPr id="31" name="Picture 30"/>
          <p:cNvPicPr>
            <a:picLocks noChangeAspect="1"/>
          </p:cNvPicPr>
          <p:nvPr/>
        </p:nvPicPr>
        <p:blipFill>
          <a:blip r:embed="rId7">
            <a:grayscl/>
          </a:blip>
          <a:stretch>
            <a:fillRect/>
          </a:stretch>
        </p:blipFill>
        <p:spPr>
          <a:xfrm>
            <a:off x="3433515" y="4585953"/>
            <a:ext cx="393306" cy="393306"/>
          </a:xfrm>
          <a:prstGeom prst="rect">
            <a:avLst/>
          </a:prstGeom>
        </p:spPr>
      </p:pic>
      <p:pic>
        <p:nvPicPr>
          <p:cNvPr id="32" name="Picture 31"/>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3366444" y="5060460"/>
            <a:ext cx="527448" cy="3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32"/>
          <p:cNvPicPr>
            <a:picLocks noChangeAspect="1"/>
          </p:cNvPicPr>
          <p:nvPr/>
        </p:nvPicPr>
        <p:blipFill>
          <a:blip r:embed="rId9">
            <a:clrChange>
              <a:clrFrom>
                <a:srgbClr val="FFFFFF"/>
              </a:clrFrom>
              <a:clrTo>
                <a:srgbClr val="FFFFFF">
                  <a:alpha val="0"/>
                </a:srgbClr>
              </a:clrTo>
            </a:clrChange>
            <a:grayscl/>
          </a:blip>
          <a:stretch>
            <a:fillRect/>
          </a:stretch>
        </p:blipFill>
        <p:spPr>
          <a:xfrm>
            <a:off x="7514764" y="2977490"/>
            <a:ext cx="972472" cy="210406"/>
          </a:xfrm>
          <a:prstGeom prst="rect">
            <a:avLst/>
          </a:prstGeom>
        </p:spPr>
      </p:pic>
      <p:cxnSp>
        <p:nvCxnSpPr>
          <p:cNvPr id="35" name="Straight Connector 34"/>
          <p:cNvCxnSpPr/>
          <p:nvPr/>
        </p:nvCxnSpPr>
        <p:spPr>
          <a:xfrm>
            <a:off x="457200" y="24187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7200" y="28466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57200" y="32745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7200" y="37024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7200" y="41302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57200" y="455815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7200" y="498602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828032" y="241879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828032" y="284666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28032" y="327453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28032" y="3702408"/>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828032" y="4130280"/>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28032" y="4558152"/>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828032" y="4986024"/>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49" name="il_fi" descr="http://www.michaelfoucher.com/uploads/1/1/3/4/11345670/5180130_orig.png"/>
          <p:cNvPicPr/>
          <p:nvPr/>
        </p:nvPicPr>
        <p:blipFill>
          <a:blip r:embed="rId10"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3235708" y="2114381"/>
            <a:ext cx="788920" cy="254040"/>
          </a:xfrm>
          <a:prstGeom prst="rect">
            <a:avLst/>
          </a:prstGeom>
          <a:noFill/>
          <a:ln>
            <a:noFill/>
          </a:ln>
        </p:spPr>
      </p:pic>
      <p:pic>
        <p:nvPicPr>
          <p:cNvPr id="51" name="Picture 4" descr="http://cowanglobal.files.wordpress.com/2010/11/nhs-logo.png"/>
          <p:cNvPicPr>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a:off x="7649353" y="4236014"/>
            <a:ext cx="703295" cy="2839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12">
            <a:grayscl/>
          </a:blip>
          <a:stretch>
            <a:fillRect/>
          </a:stretch>
        </p:blipFill>
        <p:spPr>
          <a:xfrm>
            <a:off x="7747263" y="3673669"/>
            <a:ext cx="507475" cy="507475"/>
          </a:xfrm>
          <a:prstGeom prst="rect">
            <a:avLst/>
          </a:prstGeom>
        </p:spPr>
      </p:pic>
      <p:pic>
        <p:nvPicPr>
          <p:cNvPr id="54" name="Shape 106"/>
          <p:cNvPicPr preferRelativeResize="0"/>
          <p:nvPr/>
        </p:nvPicPr>
        <p:blipFill>
          <a:blip r:embed="rId13">
            <a:grayscl/>
          </a:blip>
          <a:stretch>
            <a:fillRect/>
          </a:stretch>
        </p:blipFill>
        <p:spPr>
          <a:xfrm>
            <a:off x="7520285" y="2103690"/>
            <a:ext cx="961430" cy="275422"/>
          </a:xfrm>
          <a:prstGeom prst="rect">
            <a:avLst/>
          </a:prstGeom>
          <a:noFill/>
          <a:ln>
            <a:noFill/>
          </a:ln>
        </p:spPr>
      </p:pic>
      <p:pic>
        <p:nvPicPr>
          <p:cNvPr id="55" name="Shape 84"/>
          <p:cNvPicPr preferRelativeResize="0"/>
          <p:nvPr/>
        </p:nvPicPr>
        <p:blipFill>
          <a:blip r:embed="rId14">
            <a:alphaModFix/>
            <a:grayscl/>
          </a:blip>
          <a:stretch>
            <a:fillRect/>
          </a:stretch>
        </p:blipFill>
        <p:spPr>
          <a:xfrm>
            <a:off x="7453820" y="5060460"/>
            <a:ext cx="1094361" cy="337030"/>
          </a:xfrm>
          <a:prstGeom prst="rect">
            <a:avLst/>
          </a:prstGeom>
          <a:noFill/>
          <a:ln>
            <a:noFill/>
          </a:ln>
        </p:spPr>
      </p:pic>
      <p:pic>
        <p:nvPicPr>
          <p:cNvPr id="56" name="Picture 55"/>
          <p:cNvPicPr>
            <a:picLocks noChangeAspect="1"/>
          </p:cNvPicPr>
          <p:nvPr/>
        </p:nvPicPr>
        <p:blipFill>
          <a:blip r:embed="rId15">
            <a:grayscl/>
          </a:blip>
          <a:stretch>
            <a:fillRect/>
          </a:stretch>
        </p:blipFill>
        <p:spPr>
          <a:xfrm>
            <a:off x="7373544" y="2424761"/>
            <a:ext cx="1254912" cy="429226"/>
          </a:xfrm>
          <a:prstGeom prst="rect">
            <a:avLst/>
          </a:prstGeom>
        </p:spPr>
      </p:pic>
      <p:pic>
        <p:nvPicPr>
          <p:cNvPr id="57" name="Picture 56"/>
          <p:cNvPicPr>
            <a:picLocks noChangeAspect="1"/>
          </p:cNvPicPr>
          <p:nvPr/>
        </p:nvPicPr>
        <p:blipFill>
          <a:blip r:embed="rId16">
            <a:grayscl/>
          </a:blip>
          <a:stretch>
            <a:fillRect/>
          </a:stretch>
        </p:blipFill>
        <p:spPr>
          <a:xfrm>
            <a:off x="3096926" y="4193072"/>
            <a:ext cx="1066485" cy="326897"/>
          </a:xfrm>
          <a:prstGeom prst="rect">
            <a:avLst/>
          </a:prstGeom>
        </p:spPr>
      </p:pic>
      <p:pic>
        <p:nvPicPr>
          <p:cNvPr id="59" name="Picture 24"/>
          <p:cNvPicPr>
            <a:picLocks noChangeAspect="1" noChangeArrowheads="1"/>
          </p:cNvPicPr>
          <p:nvPr/>
        </p:nvPicPr>
        <p:blipFill>
          <a:blip r:embed="rId17" cstate="email">
            <a:grayscl/>
            <a:extLst>
              <a:ext uri="{28A0092B-C50C-407E-A947-70E740481C1C}">
                <a14:useLocalDpi xmlns:a14="http://schemas.microsoft.com/office/drawing/2010/main"/>
              </a:ext>
            </a:extLst>
          </a:blip>
          <a:srcRect/>
          <a:stretch>
            <a:fillRect/>
          </a:stretch>
        </p:blipFill>
        <p:spPr bwMode="auto">
          <a:xfrm>
            <a:off x="7551325" y="3341151"/>
            <a:ext cx="899351" cy="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1" name="Rectangle 60"/>
          <p:cNvSpPr/>
          <p:nvPr/>
        </p:nvSpPr>
        <p:spPr>
          <a:xfrm>
            <a:off x="457200" y="544495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Internet of things</a:t>
            </a:r>
            <a:endParaRPr lang="en-US" sz="1200" dirty="0">
              <a:solidFill>
                <a:srgbClr val="FFFFFF"/>
              </a:solidFill>
              <a:latin typeface="Arial"/>
              <a:cs typeface="Arial"/>
            </a:endParaRPr>
          </a:p>
        </p:txBody>
      </p:sp>
      <p:cxnSp>
        <p:nvCxnSpPr>
          <p:cNvPr id="62" name="Straight Connector 61"/>
          <p:cNvCxnSpPr/>
          <p:nvPr/>
        </p:nvCxnSpPr>
        <p:spPr>
          <a:xfrm>
            <a:off x="457200" y="541389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904232" y="5444952"/>
            <a:ext cx="241096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solidFill>
                  <a:srgbClr val="FFFFFF"/>
                </a:solidFill>
                <a:latin typeface="Arial"/>
                <a:cs typeface="Arial"/>
              </a:rPr>
              <a:t>Supply Chain</a:t>
            </a:r>
            <a:endParaRPr lang="en-US" sz="1200" dirty="0">
              <a:solidFill>
                <a:srgbClr val="FFFFFF"/>
              </a:solidFill>
              <a:latin typeface="Arial"/>
              <a:cs typeface="Arial"/>
            </a:endParaRPr>
          </a:p>
        </p:txBody>
      </p:sp>
      <p:cxnSp>
        <p:nvCxnSpPr>
          <p:cNvPr id="64" name="Straight Connector 63"/>
          <p:cNvCxnSpPr/>
          <p:nvPr/>
        </p:nvCxnSpPr>
        <p:spPr>
          <a:xfrm>
            <a:off x="4904232" y="5413896"/>
            <a:ext cx="2410968" cy="0"/>
          </a:xfrm>
          <a:prstGeom prst="line">
            <a:avLst/>
          </a:prstGeom>
          <a:ln>
            <a:solidFill>
              <a:srgbClr val="5C5C5C"/>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18">
            <a:grayscl/>
          </a:blip>
          <a:stretch>
            <a:fillRect/>
          </a:stretch>
        </p:blipFill>
        <p:spPr>
          <a:xfrm>
            <a:off x="3193206" y="5534930"/>
            <a:ext cx="873925" cy="245792"/>
          </a:xfrm>
          <a:prstGeom prst="rect">
            <a:avLst/>
          </a:prstGeom>
        </p:spPr>
      </p:pic>
      <p:pic>
        <p:nvPicPr>
          <p:cNvPr id="66" name="Picture 65"/>
          <p:cNvPicPr>
            <a:picLocks noChangeAspect="1"/>
          </p:cNvPicPr>
          <p:nvPr/>
        </p:nvPicPr>
        <p:blipFill>
          <a:blip r:embed="rId19">
            <a:grayscl/>
          </a:blip>
          <a:stretch>
            <a:fillRect/>
          </a:stretch>
        </p:blipFill>
        <p:spPr>
          <a:xfrm>
            <a:off x="7498544" y="5496416"/>
            <a:ext cx="1004912" cy="284306"/>
          </a:xfrm>
          <a:prstGeom prst="rect">
            <a:avLst/>
          </a:prstGeom>
        </p:spPr>
      </p:pic>
      <p:pic>
        <p:nvPicPr>
          <p:cNvPr id="60" name="Picture 59"/>
          <p:cNvPicPr>
            <a:picLocks noChangeAspect="1"/>
          </p:cNvPicPr>
          <p:nvPr/>
        </p:nvPicPr>
        <p:blipFill>
          <a:blip r:embed="rId20">
            <a:grayscl/>
          </a:blip>
          <a:stretch>
            <a:fillRect/>
          </a:stretch>
        </p:blipFill>
        <p:spPr>
          <a:xfrm>
            <a:off x="7726216" y="4585953"/>
            <a:ext cx="549568" cy="428663"/>
          </a:xfrm>
          <a:prstGeom prst="rect">
            <a:avLst/>
          </a:prstGeom>
        </p:spPr>
      </p:pic>
      <p:sp>
        <p:nvSpPr>
          <p:cNvPr id="6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12</a:t>
            </a:fld>
            <a:endParaRPr lang="en-US" dirty="0">
              <a:latin typeface="Arial"/>
              <a:cs typeface="Arial"/>
            </a:endParaRPr>
          </a:p>
        </p:txBody>
      </p:sp>
    </p:spTree>
    <p:extLst>
      <p:ext uri="{BB962C8B-B14F-4D97-AF65-F5344CB8AC3E}">
        <p14:creationId xmlns:p14="http://schemas.microsoft.com/office/powerpoint/2010/main" val="34155434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0"/>
          <p:cNvSpPr/>
          <p:nvPr/>
        </p:nvSpPr>
        <p:spPr>
          <a:xfrm>
            <a:off x="593860" y="2592880"/>
            <a:ext cx="2576895" cy="2712080"/>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9673">
                <a:moveTo>
                  <a:pt x="3101226" y="0"/>
                </a:moveTo>
                <a:lnTo>
                  <a:pt x="3581177" y="7384"/>
                </a:lnTo>
                <a:lnTo>
                  <a:pt x="3581177" y="2569673"/>
                </a:lnTo>
                <a:lnTo>
                  <a:pt x="0" y="2569673"/>
                </a:lnTo>
                <a:lnTo>
                  <a:pt x="0" y="7384"/>
                </a:lnTo>
                <a:lnTo>
                  <a:pt x="504937" y="10214"/>
                </a:ln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latin typeface="Arial"/>
              <a:cs typeface="Arial"/>
            </a:endParaRPr>
          </a:p>
        </p:txBody>
      </p:sp>
      <p:sp>
        <p:nvSpPr>
          <p:cNvPr id="20" name="Rectangle 10"/>
          <p:cNvSpPr/>
          <p:nvPr/>
        </p:nvSpPr>
        <p:spPr>
          <a:xfrm>
            <a:off x="3277408" y="2592880"/>
            <a:ext cx="2576895" cy="2712080"/>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28782 w 3581177"/>
              <a:gd name="connsiteY5" fmla="*/ 18400 h 2569673"/>
              <a:gd name="connsiteX0" fmla="*/ 336537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28782 w 3581177"/>
              <a:gd name="connsiteY5" fmla="*/ 18400 h 2569673"/>
              <a:gd name="connsiteX0" fmla="*/ 336537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216775 w 3581177"/>
              <a:gd name="connsiteY5" fmla="*/ 10214 h 256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9673">
                <a:moveTo>
                  <a:pt x="3365376" y="0"/>
                </a:moveTo>
                <a:lnTo>
                  <a:pt x="3581177" y="7384"/>
                </a:lnTo>
                <a:lnTo>
                  <a:pt x="3581177" y="2569673"/>
                </a:lnTo>
                <a:lnTo>
                  <a:pt x="0" y="2569673"/>
                </a:lnTo>
                <a:lnTo>
                  <a:pt x="0" y="7384"/>
                </a:lnTo>
                <a:cubicBezTo>
                  <a:pt x="168312" y="8327"/>
                  <a:pt x="48463" y="9271"/>
                  <a:pt x="216775" y="10214"/>
                </a:cubicBez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1" name="Rectangle 10"/>
          <p:cNvSpPr/>
          <p:nvPr/>
        </p:nvSpPr>
        <p:spPr>
          <a:xfrm>
            <a:off x="5993647" y="2600673"/>
            <a:ext cx="2576895" cy="2704287"/>
          </a:xfrm>
          <a:custGeom>
            <a:avLst/>
            <a:gdLst>
              <a:gd name="connsiteX0" fmla="*/ 0 w 3581177"/>
              <a:gd name="connsiteY0" fmla="*/ 0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0" fmla="*/ 0 w 3581177"/>
              <a:gd name="connsiteY0" fmla="*/ 0 h 2562289"/>
              <a:gd name="connsiteX1" fmla="*/ 708852 w 3581177"/>
              <a:gd name="connsiteY1" fmla="*/ 0 h 2562289"/>
              <a:gd name="connsiteX2" fmla="*/ 3581177 w 3581177"/>
              <a:gd name="connsiteY2" fmla="*/ 0 h 2562289"/>
              <a:gd name="connsiteX3" fmla="*/ 3581177 w 3581177"/>
              <a:gd name="connsiteY3" fmla="*/ 2562289 h 2562289"/>
              <a:gd name="connsiteX4" fmla="*/ 0 w 3581177"/>
              <a:gd name="connsiteY4" fmla="*/ 2562289 h 2562289"/>
              <a:gd name="connsiteX5" fmla="*/ 0 w 3581177"/>
              <a:gd name="connsiteY5" fmla="*/ 0 h 2562289"/>
              <a:gd name="connsiteX0" fmla="*/ 0 w 3581177"/>
              <a:gd name="connsiteY0" fmla="*/ 7384 h 2569673"/>
              <a:gd name="connsiteX1" fmla="*/ 708852 w 3581177"/>
              <a:gd name="connsiteY1" fmla="*/ 7384 h 2569673"/>
              <a:gd name="connsiteX2" fmla="*/ 3101226 w 3581177"/>
              <a:gd name="connsiteY2" fmla="*/ 0 h 2569673"/>
              <a:gd name="connsiteX3" fmla="*/ 3581177 w 3581177"/>
              <a:gd name="connsiteY3" fmla="*/ 7384 h 2569673"/>
              <a:gd name="connsiteX4" fmla="*/ 3581177 w 3581177"/>
              <a:gd name="connsiteY4" fmla="*/ 2569673 h 2569673"/>
              <a:gd name="connsiteX5" fmla="*/ 0 w 3581177"/>
              <a:gd name="connsiteY5" fmla="*/ 2569673 h 2569673"/>
              <a:gd name="connsiteX6" fmla="*/ 0 w 3581177"/>
              <a:gd name="connsiteY6" fmla="*/ 738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800292 w 3581177"/>
              <a:gd name="connsiteY5" fmla="*/ 9882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704302 w 3581177"/>
              <a:gd name="connsiteY5" fmla="*/ 2830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504937 w 3581177"/>
              <a:gd name="connsiteY5" fmla="*/ 10214 h 2569673"/>
              <a:gd name="connsiteX0" fmla="*/ 3101226 w 3581177"/>
              <a:gd name="connsiteY0" fmla="*/ 0 h 2569673"/>
              <a:gd name="connsiteX1" fmla="*/ 3581177 w 3581177"/>
              <a:gd name="connsiteY1" fmla="*/ 7384 h 2569673"/>
              <a:gd name="connsiteX2" fmla="*/ 3581177 w 3581177"/>
              <a:gd name="connsiteY2" fmla="*/ 2569673 h 2569673"/>
              <a:gd name="connsiteX3" fmla="*/ 0 w 3581177"/>
              <a:gd name="connsiteY3" fmla="*/ 2569673 h 2569673"/>
              <a:gd name="connsiteX4" fmla="*/ 0 w 3581177"/>
              <a:gd name="connsiteY4" fmla="*/ 7384 h 2569673"/>
              <a:gd name="connsiteX5" fmla="*/ 324836 w 3581177"/>
              <a:gd name="connsiteY5" fmla="*/ 10214 h 2569673"/>
              <a:gd name="connsiteX0" fmla="*/ 3233301 w 3581177"/>
              <a:gd name="connsiteY0" fmla="*/ 802 h 2562289"/>
              <a:gd name="connsiteX1" fmla="*/ 3581177 w 3581177"/>
              <a:gd name="connsiteY1" fmla="*/ 0 h 2562289"/>
              <a:gd name="connsiteX2" fmla="*/ 3581177 w 3581177"/>
              <a:gd name="connsiteY2" fmla="*/ 2562289 h 2562289"/>
              <a:gd name="connsiteX3" fmla="*/ 0 w 3581177"/>
              <a:gd name="connsiteY3" fmla="*/ 2562289 h 2562289"/>
              <a:gd name="connsiteX4" fmla="*/ 0 w 3581177"/>
              <a:gd name="connsiteY4" fmla="*/ 0 h 2562289"/>
              <a:gd name="connsiteX5" fmla="*/ 324836 w 3581177"/>
              <a:gd name="connsiteY5" fmla="*/ 2830 h 256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177" h="2562289">
                <a:moveTo>
                  <a:pt x="3233301" y="802"/>
                </a:moveTo>
                <a:lnTo>
                  <a:pt x="3581177" y="0"/>
                </a:lnTo>
                <a:lnTo>
                  <a:pt x="3581177" y="2562289"/>
                </a:lnTo>
                <a:lnTo>
                  <a:pt x="0" y="2562289"/>
                </a:lnTo>
                <a:lnTo>
                  <a:pt x="0" y="0"/>
                </a:lnTo>
                <a:lnTo>
                  <a:pt x="324836" y="2830"/>
                </a:lnTo>
              </a:path>
            </a:pathLst>
          </a:custGeom>
          <a:solidFill>
            <a:srgbClr val="FFFFFF"/>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Arial"/>
              <a:cs typeface="Arial"/>
            </a:endParaRPr>
          </a:p>
        </p:txBody>
      </p:sp>
      <p:sp>
        <p:nvSpPr>
          <p:cNvPr id="4" name="Title 3"/>
          <p:cNvSpPr>
            <a:spLocks noGrp="1"/>
          </p:cNvSpPr>
          <p:nvPr>
            <p:ph type="title"/>
          </p:nvPr>
        </p:nvSpPr>
        <p:spPr/>
        <p:txBody>
          <a:bodyPr>
            <a:noAutofit/>
          </a:bodyPr>
          <a:lstStyle/>
          <a:p>
            <a:r>
              <a:rPr lang="en-US" dirty="0">
                <a:solidFill>
                  <a:schemeClr val="bg1"/>
                </a:solidFill>
                <a:latin typeface="Arial"/>
                <a:cs typeface="Arial"/>
              </a:rPr>
              <a:t>RIAK FLEXIBLE PLATFORM</a:t>
            </a:r>
            <a:r>
              <a:rPr lang="en-US" sz="2800" dirty="0">
                <a:solidFill>
                  <a:schemeClr val="bg1"/>
                </a:solidFill>
                <a:latin typeface="Arial"/>
                <a:cs typeface="Arial"/>
              </a:rPr>
              <a:t/>
            </a:r>
            <a:br>
              <a:rPr lang="en-US" sz="2800" dirty="0">
                <a:solidFill>
                  <a:schemeClr val="bg1"/>
                </a:solidFill>
                <a:latin typeface="Arial"/>
                <a:cs typeface="Arial"/>
              </a:rPr>
            </a:br>
            <a:endParaRPr lang="en-US" sz="2800" dirty="0">
              <a:solidFill>
                <a:schemeClr val="bg1"/>
              </a:solidFill>
              <a:latin typeface="Arial"/>
              <a:cs typeface="Arial"/>
            </a:endParaRPr>
          </a:p>
        </p:txBody>
      </p:sp>
      <p:sp>
        <p:nvSpPr>
          <p:cNvPr id="6" name="Subtitle 5"/>
          <p:cNvSpPr>
            <a:spLocks noGrp="1"/>
          </p:cNvSpPr>
          <p:nvPr>
            <p:ph type="subTitle" idx="10"/>
          </p:nvPr>
        </p:nvSpPr>
        <p:spPr/>
        <p:txBody>
          <a:bodyPr/>
          <a:lstStyle/>
          <a:p>
            <a:r>
              <a:rPr lang="en-US" dirty="0">
                <a:solidFill>
                  <a:schemeClr val="accent3"/>
                </a:solidFill>
                <a:latin typeface="Arial"/>
                <a:cs typeface="Arial"/>
              </a:rPr>
              <a:t>GROWS AS YOU GROW</a:t>
            </a:r>
          </a:p>
          <a:p>
            <a:endParaRPr lang="en-US" dirty="0">
              <a:solidFill>
                <a:schemeClr val="accent3"/>
              </a:solidFill>
              <a:latin typeface="Arial"/>
              <a:cs typeface="Arial"/>
            </a:endParaRPr>
          </a:p>
        </p:txBody>
      </p:sp>
      <p:sp>
        <p:nvSpPr>
          <p:cNvPr id="10" name="TextBox 9"/>
          <p:cNvSpPr txBox="1"/>
          <p:nvPr/>
        </p:nvSpPr>
        <p:spPr>
          <a:xfrm>
            <a:off x="651361" y="3045141"/>
            <a:ext cx="2461892" cy="369332"/>
          </a:xfrm>
          <a:prstGeom prst="rect">
            <a:avLst/>
          </a:prstGeom>
          <a:noFill/>
        </p:spPr>
        <p:txBody>
          <a:bodyPr wrap="square" rtlCol="0">
            <a:spAutoFit/>
          </a:bodyPr>
          <a:lstStyle/>
          <a:p>
            <a:pPr algn="ctr">
              <a:spcBef>
                <a:spcPts val="600"/>
              </a:spcBef>
            </a:pPr>
            <a:r>
              <a:rPr lang="en-US" dirty="0" smtClean="0">
                <a:latin typeface="Arial"/>
                <a:cs typeface="Arial"/>
              </a:rPr>
              <a:t>Easily Add Capacity</a:t>
            </a:r>
            <a:endParaRPr lang="en-US" dirty="0">
              <a:latin typeface="Arial"/>
              <a:cs typeface="Arial"/>
            </a:endParaRPr>
          </a:p>
        </p:txBody>
      </p:sp>
      <p:sp>
        <p:nvSpPr>
          <p:cNvPr id="11" name="TextBox 10"/>
          <p:cNvSpPr txBox="1"/>
          <p:nvPr/>
        </p:nvSpPr>
        <p:spPr>
          <a:xfrm>
            <a:off x="651361" y="3711924"/>
            <a:ext cx="2461892" cy="369332"/>
          </a:xfrm>
          <a:prstGeom prst="rect">
            <a:avLst/>
          </a:prstGeom>
          <a:noFill/>
        </p:spPr>
        <p:txBody>
          <a:bodyPr wrap="square" rtlCol="0">
            <a:spAutoFit/>
          </a:bodyPr>
          <a:lstStyle/>
          <a:p>
            <a:pPr algn="ctr">
              <a:spcBef>
                <a:spcPts val="600"/>
              </a:spcBef>
            </a:pPr>
            <a:r>
              <a:rPr lang="en-US" dirty="0" smtClean="0">
                <a:latin typeface="Arial"/>
                <a:cs typeface="Arial"/>
              </a:rPr>
              <a:t>Commodity HW</a:t>
            </a:r>
            <a:endParaRPr lang="en-US" dirty="0">
              <a:latin typeface="Arial"/>
              <a:cs typeface="Arial"/>
            </a:endParaRPr>
          </a:p>
        </p:txBody>
      </p:sp>
      <p:sp>
        <p:nvSpPr>
          <p:cNvPr id="12" name="TextBox 11"/>
          <p:cNvSpPr txBox="1"/>
          <p:nvPr/>
        </p:nvSpPr>
        <p:spPr>
          <a:xfrm>
            <a:off x="651361" y="4378706"/>
            <a:ext cx="2461892" cy="369332"/>
          </a:xfrm>
          <a:prstGeom prst="rect">
            <a:avLst/>
          </a:prstGeom>
          <a:noFill/>
        </p:spPr>
        <p:txBody>
          <a:bodyPr wrap="square" rtlCol="0">
            <a:spAutoFit/>
          </a:bodyPr>
          <a:lstStyle/>
          <a:p>
            <a:pPr algn="ctr">
              <a:spcBef>
                <a:spcPts val="600"/>
              </a:spcBef>
            </a:pPr>
            <a:r>
              <a:rPr lang="en-US" dirty="0" smtClean="0">
                <a:latin typeface="Arial"/>
                <a:cs typeface="Arial"/>
              </a:rPr>
              <a:t>Key/Value</a:t>
            </a:r>
            <a:endParaRPr lang="en-US" dirty="0">
              <a:latin typeface="Arial"/>
              <a:cs typeface="Arial"/>
            </a:endParaRPr>
          </a:p>
        </p:txBody>
      </p:sp>
      <p:sp>
        <p:nvSpPr>
          <p:cNvPr id="13" name="TextBox 12"/>
          <p:cNvSpPr txBox="1"/>
          <p:nvPr/>
        </p:nvSpPr>
        <p:spPr>
          <a:xfrm>
            <a:off x="3334909" y="3045141"/>
            <a:ext cx="2461892" cy="369332"/>
          </a:xfrm>
          <a:prstGeom prst="rect">
            <a:avLst/>
          </a:prstGeom>
          <a:noFill/>
        </p:spPr>
        <p:txBody>
          <a:bodyPr wrap="square" rtlCol="0">
            <a:spAutoFit/>
          </a:bodyPr>
          <a:lstStyle/>
          <a:p>
            <a:pPr algn="ctr">
              <a:spcBef>
                <a:spcPts val="600"/>
              </a:spcBef>
            </a:pPr>
            <a:r>
              <a:rPr lang="en-US" dirty="0" smtClean="0">
                <a:latin typeface="Arial"/>
                <a:cs typeface="Arial"/>
              </a:rPr>
              <a:t>Fault Tolerant</a:t>
            </a:r>
            <a:endParaRPr lang="en-US" dirty="0">
              <a:latin typeface="Arial"/>
              <a:cs typeface="Arial"/>
            </a:endParaRPr>
          </a:p>
        </p:txBody>
      </p:sp>
      <p:sp>
        <p:nvSpPr>
          <p:cNvPr id="14" name="TextBox 13"/>
          <p:cNvSpPr txBox="1"/>
          <p:nvPr/>
        </p:nvSpPr>
        <p:spPr>
          <a:xfrm>
            <a:off x="3119011" y="3470308"/>
            <a:ext cx="2893688" cy="923330"/>
          </a:xfrm>
          <a:prstGeom prst="rect">
            <a:avLst/>
          </a:prstGeom>
          <a:noFill/>
        </p:spPr>
        <p:txBody>
          <a:bodyPr wrap="square" rtlCol="0">
            <a:spAutoFit/>
          </a:bodyPr>
          <a:lstStyle/>
          <a:p>
            <a:pPr algn="ctr">
              <a:spcBef>
                <a:spcPts val="600"/>
              </a:spcBef>
            </a:pPr>
            <a:r>
              <a:rPr lang="en-US" dirty="0" smtClean="0">
                <a:latin typeface="Arial"/>
                <a:cs typeface="Arial"/>
              </a:rPr>
              <a:t>Multi-model</a:t>
            </a:r>
            <a:br>
              <a:rPr lang="en-US" dirty="0" smtClean="0">
                <a:latin typeface="Arial"/>
                <a:cs typeface="Arial"/>
              </a:rPr>
            </a:br>
            <a:r>
              <a:rPr lang="en-US" dirty="0" smtClean="0">
                <a:latin typeface="Arial"/>
                <a:cs typeface="Arial"/>
              </a:rPr>
              <a:t>KV / Object Storage / Search</a:t>
            </a:r>
            <a:endParaRPr lang="en-US" dirty="0">
              <a:latin typeface="Arial"/>
              <a:cs typeface="Arial"/>
            </a:endParaRPr>
          </a:p>
        </p:txBody>
      </p:sp>
      <p:sp>
        <p:nvSpPr>
          <p:cNvPr id="15" name="TextBox 14"/>
          <p:cNvSpPr txBox="1"/>
          <p:nvPr/>
        </p:nvSpPr>
        <p:spPr>
          <a:xfrm>
            <a:off x="3334909" y="4378706"/>
            <a:ext cx="2461892" cy="369332"/>
          </a:xfrm>
          <a:prstGeom prst="rect">
            <a:avLst/>
          </a:prstGeom>
          <a:noFill/>
        </p:spPr>
        <p:txBody>
          <a:bodyPr wrap="square" rtlCol="0">
            <a:spAutoFit/>
          </a:bodyPr>
          <a:lstStyle/>
          <a:p>
            <a:pPr algn="ctr">
              <a:spcBef>
                <a:spcPts val="600"/>
              </a:spcBef>
            </a:pPr>
            <a:r>
              <a:rPr lang="en-US" dirty="0" smtClean="0">
                <a:latin typeface="Arial"/>
                <a:cs typeface="Arial"/>
              </a:rPr>
              <a:t>Low Latency</a:t>
            </a:r>
            <a:endParaRPr lang="en-US" dirty="0">
              <a:latin typeface="Arial"/>
              <a:cs typeface="Arial"/>
            </a:endParaRPr>
          </a:p>
        </p:txBody>
      </p:sp>
      <p:sp>
        <p:nvSpPr>
          <p:cNvPr id="16" name="TextBox 15"/>
          <p:cNvSpPr txBox="1"/>
          <p:nvPr/>
        </p:nvSpPr>
        <p:spPr>
          <a:xfrm>
            <a:off x="6051148" y="3045141"/>
            <a:ext cx="2461892" cy="646331"/>
          </a:xfrm>
          <a:prstGeom prst="rect">
            <a:avLst/>
          </a:prstGeom>
          <a:noFill/>
          <a:ln>
            <a:noFill/>
          </a:ln>
        </p:spPr>
        <p:txBody>
          <a:bodyPr wrap="square" rtlCol="0">
            <a:spAutoFit/>
          </a:bodyPr>
          <a:lstStyle/>
          <a:p>
            <a:pPr algn="ctr">
              <a:spcBef>
                <a:spcPts val="600"/>
              </a:spcBef>
            </a:pPr>
            <a:r>
              <a:rPr lang="en-US" dirty="0">
                <a:latin typeface="Arial"/>
                <a:cs typeface="Arial"/>
              </a:rPr>
              <a:t>10’s of Millions of Simultaneous </a:t>
            </a:r>
            <a:r>
              <a:rPr lang="en-US" dirty="0" smtClean="0">
                <a:latin typeface="Arial"/>
                <a:cs typeface="Arial"/>
              </a:rPr>
              <a:t>Users</a:t>
            </a:r>
            <a:endParaRPr lang="en-US" dirty="0">
              <a:latin typeface="Arial"/>
              <a:cs typeface="Arial"/>
            </a:endParaRPr>
          </a:p>
        </p:txBody>
      </p:sp>
      <p:sp>
        <p:nvSpPr>
          <p:cNvPr id="17" name="TextBox 16"/>
          <p:cNvSpPr txBox="1"/>
          <p:nvPr/>
        </p:nvSpPr>
        <p:spPr>
          <a:xfrm>
            <a:off x="6051148" y="3828908"/>
            <a:ext cx="2461892" cy="369332"/>
          </a:xfrm>
          <a:prstGeom prst="rect">
            <a:avLst/>
          </a:prstGeom>
          <a:noFill/>
          <a:ln>
            <a:noFill/>
          </a:ln>
        </p:spPr>
        <p:txBody>
          <a:bodyPr wrap="square" rtlCol="0">
            <a:spAutoFit/>
          </a:bodyPr>
          <a:lstStyle/>
          <a:p>
            <a:pPr algn="ctr">
              <a:spcBef>
                <a:spcPts val="600"/>
              </a:spcBef>
            </a:pPr>
            <a:r>
              <a:rPr lang="en-US" dirty="0" smtClean="0">
                <a:latin typeface="Arial"/>
                <a:cs typeface="Arial"/>
              </a:rPr>
              <a:t>Billions of Data Points</a:t>
            </a:r>
            <a:endParaRPr lang="en-US" dirty="0">
              <a:latin typeface="Arial"/>
              <a:cs typeface="Arial"/>
            </a:endParaRPr>
          </a:p>
        </p:txBody>
      </p:sp>
      <p:sp>
        <p:nvSpPr>
          <p:cNvPr id="18" name="TextBox 17"/>
          <p:cNvSpPr txBox="1"/>
          <p:nvPr/>
        </p:nvSpPr>
        <p:spPr>
          <a:xfrm>
            <a:off x="6051148" y="4378706"/>
            <a:ext cx="2461892" cy="369332"/>
          </a:xfrm>
          <a:prstGeom prst="rect">
            <a:avLst/>
          </a:prstGeom>
          <a:noFill/>
          <a:ln>
            <a:noFill/>
          </a:ln>
        </p:spPr>
        <p:txBody>
          <a:bodyPr wrap="square" rtlCol="0">
            <a:spAutoFit/>
          </a:bodyPr>
          <a:lstStyle/>
          <a:p>
            <a:pPr algn="ctr">
              <a:spcBef>
                <a:spcPts val="600"/>
              </a:spcBef>
            </a:pPr>
            <a:r>
              <a:rPr lang="en-US" dirty="0" smtClean="0">
                <a:latin typeface="Arial"/>
                <a:cs typeface="Arial"/>
              </a:rPr>
              <a:t>100’s of Nodes</a:t>
            </a:r>
            <a:endParaRPr lang="en-US" dirty="0">
              <a:latin typeface="Arial"/>
              <a:cs typeface="Arial"/>
            </a:endParaRPr>
          </a:p>
        </p:txBody>
      </p:sp>
      <p:sp>
        <p:nvSpPr>
          <p:cNvPr id="2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13</a:t>
            </a:fld>
            <a:endParaRPr lang="en-US" dirty="0">
              <a:latin typeface="Arial"/>
              <a:cs typeface="Arial"/>
            </a:endParaRPr>
          </a:p>
        </p:txBody>
      </p:sp>
      <p:sp>
        <p:nvSpPr>
          <p:cNvPr id="3" name="Rectangle 2"/>
          <p:cNvSpPr/>
          <p:nvPr/>
        </p:nvSpPr>
        <p:spPr>
          <a:xfrm>
            <a:off x="651361" y="2171529"/>
            <a:ext cx="2461891" cy="602587"/>
          </a:xfrm>
          <a:prstGeom prst="rect">
            <a:avLst/>
          </a:prstGeom>
          <a:solidFill>
            <a:schemeClr val="accent3"/>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32488" y="2171529"/>
            <a:ext cx="2461891" cy="602587"/>
          </a:xfrm>
          <a:prstGeom prst="rect">
            <a:avLst/>
          </a:prstGeom>
          <a:solidFill>
            <a:schemeClr val="accent3"/>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063742" y="2171529"/>
            <a:ext cx="2461891" cy="602587"/>
          </a:xfrm>
          <a:prstGeom prst="rect">
            <a:avLst/>
          </a:prstGeom>
          <a:solidFill>
            <a:schemeClr val="accent3"/>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104336" y="2183093"/>
            <a:ext cx="1555943" cy="523220"/>
          </a:xfrm>
          <a:prstGeom prst="rect">
            <a:avLst/>
          </a:prstGeom>
          <a:noFill/>
        </p:spPr>
        <p:txBody>
          <a:bodyPr wrap="none" rtlCol="0">
            <a:spAutoFit/>
          </a:bodyPr>
          <a:lstStyle/>
          <a:p>
            <a:pPr algn="ctr"/>
            <a:r>
              <a:rPr lang="en-US" sz="2800" b="1" dirty="0" smtClean="0">
                <a:latin typeface="Arial"/>
                <a:cs typeface="Arial"/>
              </a:rPr>
              <a:t>SIMPLE</a:t>
            </a:r>
            <a:endParaRPr lang="en-US" sz="2800" b="1" dirty="0">
              <a:latin typeface="Arial"/>
              <a:cs typeface="Arial"/>
            </a:endParaRPr>
          </a:p>
        </p:txBody>
      </p:sp>
      <p:sp>
        <p:nvSpPr>
          <p:cNvPr id="8" name="TextBox 7"/>
          <p:cNvSpPr txBox="1"/>
          <p:nvPr/>
        </p:nvSpPr>
        <p:spPr>
          <a:xfrm>
            <a:off x="3426118" y="2183093"/>
            <a:ext cx="2279474" cy="523220"/>
          </a:xfrm>
          <a:prstGeom prst="rect">
            <a:avLst/>
          </a:prstGeom>
          <a:noFill/>
        </p:spPr>
        <p:txBody>
          <a:bodyPr wrap="none" rtlCol="0">
            <a:spAutoFit/>
          </a:bodyPr>
          <a:lstStyle/>
          <a:p>
            <a:r>
              <a:rPr lang="en-US" sz="2800" b="1" dirty="0" smtClean="0">
                <a:latin typeface="Arial"/>
                <a:cs typeface="Arial"/>
              </a:rPr>
              <a:t>POWERFUL</a:t>
            </a:r>
            <a:endParaRPr lang="en-US" sz="2800" b="1" dirty="0">
              <a:latin typeface="Arial"/>
              <a:cs typeface="Arial"/>
            </a:endParaRPr>
          </a:p>
        </p:txBody>
      </p:sp>
      <p:sp>
        <p:nvSpPr>
          <p:cNvPr id="9" name="TextBox 8"/>
          <p:cNvSpPr txBox="1"/>
          <p:nvPr/>
        </p:nvSpPr>
        <p:spPr>
          <a:xfrm>
            <a:off x="6231227" y="2183093"/>
            <a:ext cx="2139578" cy="523220"/>
          </a:xfrm>
          <a:prstGeom prst="rect">
            <a:avLst/>
          </a:prstGeom>
          <a:noFill/>
          <a:ln>
            <a:noFill/>
          </a:ln>
        </p:spPr>
        <p:txBody>
          <a:bodyPr wrap="none" rtlCol="0">
            <a:spAutoFit/>
          </a:bodyPr>
          <a:lstStyle/>
          <a:p>
            <a:r>
              <a:rPr lang="en-US" sz="2800" b="1" dirty="0" smtClean="0">
                <a:latin typeface="Arial"/>
                <a:cs typeface="Arial"/>
              </a:rPr>
              <a:t>SCALABLE</a:t>
            </a:r>
            <a:endParaRPr lang="en-US" sz="2800" b="1" dirty="0">
              <a:latin typeface="Arial"/>
              <a:cs typeface="Arial"/>
            </a:endParaRPr>
          </a:p>
        </p:txBody>
      </p:sp>
    </p:spTree>
    <p:extLst>
      <p:ext uri="{BB962C8B-B14F-4D97-AF65-F5344CB8AC3E}">
        <p14:creationId xmlns:p14="http://schemas.microsoft.com/office/powerpoint/2010/main" val="19453432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6275" y="4380252"/>
            <a:ext cx="525765" cy="354711"/>
          </a:xfrm>
          <a:prstGeom prst="rect">
            <a:avLst/>
          </a:prstGeom>
        </p:spPr>
      </p:pic>
      <p:pic>
        <p:nvPicPr>
          <p:cNvPr id="43" name="Picture 42"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2706" y="4380253"/>
            <a:ext cx="525765" cy="354711"/>
          </a:xfrm>
          <a:prstGeom prst="rect">
            <a:avLst/>
          </a:prstGeom>
        </p:spPr>
      </p:pic>
      <p:pic>
        <p:nvPicPr>
          <p:cNvPr id="42" name="Picture 41"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669" y="4380253"/>
            <a:ext cx="525765" cy="354711"/>
          </a:xfrm>
          <a:prstGeom prst="rect">
            <a:avLst/>
          </a:prstGeom>
        </p:spPr>
      </p:pic>
      <p:pic>
        <p:nvPicPr>
          <p:cNvPr id="40" name="Picture 39"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2707" y="1476187"/>
            <a:ext cx="483994" cy="354711"/>
          </a:xfrm>
          <a:prstGeom prst="rect">
            <a:avLst/>
          </a:prstGeom>
        </p:spPr>
      </p:pic>
      <p:pic>
        <p:nvPicPr>
          <p:cNvPr id="41" name="Picture 40"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1341" y="1476187"/>
            <a:ext cx="483994" cy="354711"/>
          </a:xfrm>
          <a:prstGeom prst="rect">
            <a:avLst/>
          </a:prstGeom>
        </p:spPr>
      </p:pic>
      <p:pic>
        <p:nvPicPr>
          <p:cNvPr id="3" name="Picture 2" descr="s13_quot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307" y="1476187"/>
            <a:ext cx="483994" cy="354711"/>
          </a:xfrm>
          <a:prstGeom prst="rect">
            <a:avLst/>
          </a:prstGeom>
        </p:spPr>
      </p:pic>
      <p:sp>
        <p:nvSpPr>
          <p:cNvPr id="9" name="TextBox 8"/>
          <p:cNvSpPr txBox="1"/>
          <p:nvPr/>
        </p:nvSpPr>
        <p:spPr>
          <a:xfrm>
            <a:off x="761120" y="1476187"/>
            <a:ext cx="2201959" cy="1692771"/>
          </a:xfrm>
          <a:prstGeom prst="rect">
            <a:avLst/>
          </a:prstGeom>
          <a:noFill/>
        </p:spPr>
        <p:txBody>
          <a:bodyPr wrap="square" rtlCol="0">
            <a:spAutoFit/>
          </a:bodyPr>
          <a:lstStyle/>
          <a:p>
            <a:r>
              <a:rPr lang="en-US" sz="1600" dirty="0">
                <a:solidFill>
                  <a:schemeClr val="bg1"/>
                </a:solidFill>
                <a:latin typeface="Arial"/>
                <a:cs typeface="Arial"/>
              </a:rPr>
              <a:t>A massive data explosion is at the center of our growth strategy</a:t>
            </a:r>
            <a:r>
              <a:rPr lang="en-US" sz="1600" dirty="0" smtClean="0">
                <a:solidFill>
                  <a:schemeClr val="bg1"/>
                </a:solidFill>
                <a:latin typeface="Arial"/>
                <a:cs typeface="Arial"/>
              </a:rPr>
              <a:t>.  </a:t>
            </a:r>
            <a:r>
              <a:rPr lang="en-US" sz="1600" dirty="0" err="1">
                <a:solidFill>
                  <a:schemeClr val="bg1"/>
                </a:solidFill>
                <a:latin typeface="Arial"/>
                <a:cs typeface="Arial"/>
              </a:rPr>
              <a:t>Riak</a:t>
            </a:r>
            <a:r>
              <a:rPr lang="en-US" sz="1600" dirty="0">
                <a:solidFill>
                  <a:schemeClr val="bg1"/>
                </a:solidFill>
                <a:latin typeface="Arial"/>
                <a:cs typeface="Arial"/>
              </a:rPr>
              <a:t> is a </a:t>
            </a:r>
            <a:r>
              <a:rPr lang="en-US" sz="2400" dirty="0">
                <a:solidFill>
                  <a:schemeClr val="bg1"/>
                </a:solidFill>
                <a:latin typeface="Arial"/>
                <a:cs typeface="Arial"/>
              </a:rPr>
              <a:t>critical </a:t>
            </a:r>
            <a:r>
              <a:rPr lang="en-US" sz="1600" dirty="0">
                <a:solidFill>
                  <a:schemeClr val="bg1"/>
                </a:solidFill>
                <a:latin typeface="Arial"/>
                <a:cs typeface="Arial"/>
              </a:rPr>
              <a:t>component of our new IT platform</a:t>
            </a:r>
          </a:p>
        </p:txBody>
      </p:sp>
      <p:sp>
        <p:nvSpPr>
          <p:cNvPr id="10" name="TextBox 9"/>
          <p:cNvSpPr txBox="1"/>
          <p:nvPr/>
        </p:nvSpPr>
        <p:spPr>
          <a:xfrm>
            <a:off x="3556614" y="1476187"/>
            <a:ext cx="2291156" cy="1692771"/>
          </a:xfrm>
          <a:prstGeom prst="rect">
            <a:avLst/>
          </a:prstGeom>
          <a:noFill/>
        </p:spPr>
        <p:txBody>
          <a:bodyPr wrap="square" rtlCol="0">
            <a:spAutoFit/>
          </a:bodyPr>
          <a:lstStyle/>
          <a:p>
            <a:r>
              <a:rPr lang="en-US" sz="1600" dirty="0">
                <a:solidFill>
                  <a:schemeClr val="bg1"/>
                </a:solidFill>
                <a:latin typeface="Arial"/>
                <a:cs typeface="Arial"/>
              </a:rPr>
              <a:t>Using </a:t>
            </a:r>
            <a:r>
              <a:rPr lang="en-US" sz="1600" dirty="0" err="1">
                <a:solidFill>
                  <a:schemeClr val="bg1"/>
                </a:solidFill>
                <a:latin typeface="Arial"/>
                <a:cs typeface="Arial"/>
              </a:rPr>
              <a:t>Riak</a:t>
            </a:r>
            <a:r>
              <a:rPr lang="en-US" sz="1600" dirty="0">
                <a:solidFill>
                  <a:schemeClr val="bg1"/>
                </a:solidFill>
                <a:latin typeface="Arial"/>
                <a:cs typeface="Arial"/>
              </a:rPr>
              <a:t> to insure high data </a:t>
            </a:r>
            <a:r>
              <a:rPr lang="en-US" sz="2400" dirty="0">
                <a:solidFill>
                  <a:schemeClr val="bg1"/>
                </a:solidFill>
                <a:latin typeface="Arial"/>
                <a:cs typeface="Arial"/>
              </a:rPr>
              <a:t>availability</a:t>
            </a:r>
            <a:r>
              <a:rPr lang="en-US" dirty="0">
                <a:solidFill>
                  <a:schemeClr val="bg1"/>
                </a:solidFill>
                <a:latin typeface="Arial"/>
                <a:cs typeface="Arial"/>
              </a:rPr>
              <a:t> </a:t>
            </a:r>
            <a:r>
              <a:rPr lang="en-US" sz="1600" dirty="0">
                <a:solidFill>
                  <a:schemeClr val="bg1"/>
                </a:solidFill>
                <a:latin typeface="Arial"/>
                <a:cs typeface="Arial"/>
              </a:rPr>
              <a:t>helps avoid health risks, and in the worst case, patient death</a:t>
            </a:r>
          </a:p>
        </p:txBody>
      </p:sp>
      <p:sp>
        <p:nvSpPr>
          <p:cNvPr id="11" name="TextBox 10"/>
          <p:cNvSpPr txBox="1"/>
          <p:nvPr/>
        </p:nvSpPr>
        <p:spPr>
          <a:xfrm>
            <a:off x="6495561" y="1476187"/>
            <a:ext cx="2252469" cy="1692771"/>
          </a:xfrm>
          <a:prstGeom prst="rect">
            <a:avLst/>
          </a:prstGeom>
          <a:noFill/>
        </p:spPr>
        <p:txBody>
          <a:bodyPr wrap="square" rtlCol="0">
            <a:spAutoFit/>
          </a:bodyPr>
          <a:lstStyle/>
          <a:p>
            <a:r>
              <a:rPr lang="en-US" sz="1600" dirty="0" err="1">
                <a:solidFill>
                  <a:schemeClr val="bg1"/>
                </a:solidFill>
                <a:latin typeface="Arial"/>
                <a:cs typeface="Arial"/>
              </a:rPr>
              <a:t>Riak</a:t>
            </a:r>
            <a:r>
              <a:rPr lang="en-US" sz="1600" dirty="0">
                <a:solidFill>
                  <a:schemeClr val="bg1"/>
                </a:solidFill>
                <a:latin typeface="Arial"/>
                <a:cs typeface="Arial"/>
              </a:rPr>
              <a:t> is used to manage thousands of users and millions of meters that create </a:t>
            </a:r>
            <a:r>
              <a:rPr lang="en-US" sz="2400" dirty="0">
                <a:solidFill>
                  <a:schemeClr val="bg1"/>
                </a:solidFill>
                <a:latin typeface="Arial"/>
                <a:cs typeface="Arial"/>
              </a:rPr>
              <a:t>billions</a:t>
            </a:r>
            <a:r>
              <a:rPr lang="en-US" sz="1600" dirty="0">
                <a:solidFill>
                  <a:schemeClr val="bg1"/>
                </a:solidFill>
                <a:latin typeface="Arial"/>
                <a:cs typeface="Arial"/>
              </a:rPr>
              <a:t> of data points</a:t>
            </a:r>
          </a:p>
        </p:txBody>
      </p:sp>
      <p:sp>
        <p:nvSpPr>
          <p:cNvPr id="12" name="TextBox 11"/>
          <p:cNvSpPr txBox="1"/>
          <p:nvPr/>
        </p:nvSpPr>
        <p:spPr>
          <a:xfrm>
            <a:off x="3072902" y="1062165"/>
            <a:ext cx="1481667" cy="307777"/>
          </a:xfrm>
          <a:prstGeom prst="rect">
            <a:avLst/>
          </a:prstGeom>
          <a:noFill/>
        </p:spPr>
        <p:txBody>
          <a:bodyPr wrap="square" rtlCol="0">
            <a:spAutoFit/>
          </a:bodyPr>
          <a:lstStyle/>
          <a:p>
            <a:r>
              <a:rPr lang="en-US" sz="1400" b="1" dirty="0" smtClean="0">
                <a:solidFill>
                  <a:srgbClr val="F8981D"/>
                </a:solidFill>
                <a:latin typeface="Arial"/>
                <a:cs typeface="Arial"/>
              </a:rPr>
              <a:t>HEALTHCARE</a:t>
            </a:r>
            <a:endParaRPr lang="en-US" sz="1400" b="1" dirty="0">
              <a:solidFill>
                <a:srgbClr val="F8981D"/>
              </a:solidFill>
              <a:latin typeface="Arial"/>
              <a:cs typeface="Arial"/>
            </a:endParaRPr>
          </a:p>
        </p:txBody>
      </p:sp>
      <p:sp>
        <p:nvSpPr>
          <p:cNvPr id="13" name="TextBox 12"/>
          <p:cNvSpPr txBox="1"/>
          <p:nvPr/>
        </p:nvSpPr>
        <p:spPr>
          <a:xfrm>
            <a:off x="6046275" y="1062165"/>
            <a:ext cx="2700869" cy="307777"/>
          </a:xfrm>
          <a:prstGeom prst="rect">
            <a:avLst/>
          </a:prstGeom>
          <a:noFill/>
        </p:spPr>
        <p:txBody>
          <a:bodyPr wrap="square" rtlCol="0">
            <a:spAutoFit/>
          </a:bodyPr>
          <a:lstStyle/>
          <a:p>
            <a:r>
              <a:rPr lang="en-US" sz="1400" b="1" dirty="0" smtClean="0">
                <a:solidFill>
                  <a:srgbClr val="F8981D"/>
                </a:solidFill>
                <a:latin typeface="Arial"/>
                <a:cs typeface="Arial"/>
              </a:rPr>
              <a:t>INTERNET OF THINGS (</a:t>
            </a:r>
            <a:r>
              <a:rPr lang="en-US" sz="1400" b="1" dirty="0" err="1" smtClean="0">
                <a:solidFill>
                  <a:srgbClr val="F8981D"/>
                </a:solidFill>
                <a:latin typeface="Arial"/>
                <a:cs typeface="Arial"/>
              </a:rPr>
              <a:t>IoT</a:t>
            </a:r>
            <a:r>
              <a:rPr lang="en-US" sz="1400" b="1" dirty="0" smtClean="0">
                <a:solidFill>
                  <a:srgbClr val="F8981D"/>
                </a:solidFill>
                <a:latin typeface="Arial"/>
                <a:cs typeface="Arial"/>
              </a:rPr>
              <a:t>)</a:t>
            </a:r>
            <a:endParaRPr lang="en-US" sz="1400" b="1" dirty="0">
              <a:solidFill>
                <a:srgbClr val="F8981D"/>
              </a:solidFill>
              <a:latin typeface="Arial"/>
              <a:cs typeface="Arial"/>
            </a:endParaRPr>
          </a:p>
        </p:txBody>
      </p:sp>
      <p:sp>
        <p:nvSpPr>
          <p:cNvPr id="14" name="TextBox 13"/>
          <p:cNvSpPr txBox="1"/>
          <p:nvPr/>
        </p:nvSpPr>
        <p:spPr>
          <a:xfrm>
            <a:off x="286669" y="1062165"/>
            <a:ext cx="1481667" cy="307777"/>
          </a:xfrm>
          <a:prstGeom prst="rect">
            <a:avLst/>
          </a:prstGeom>
          <a:noFill/>
        </p:spPr>
        <p:txBody>
          <a:bodyPr wrap="square" rtlCol="0">
            <a:spAutoFit/>
          </a:bodyPr>
          <a:lstStyle/>
          <a:p>
            <a:r>
              <a:rPr lang="en-US" sz="1400" b="1" dirty="0" smtClean="0">
                <a:solidFill>
                  <a:srgbClr val="F8981D"/>
                </a:solidFill>
                <a:latin typeface="Arial"/>
                <a:cs typeface="Arial"/>
              </a:rPr>
              <a:t>MEDIA</a:t>
            </a:r>
            <a:endParaRPr lang="en-US" sz="1400" b="1" dirty="0">
              <a:solidFill>
                <a:srgbClr val="F8981D"/>
              </a:solidFill>
              <a:latin typeface="Arial"/>
              <a:cs typeface="Arial"/>
            </a:endParaRPr>
          </a:p>
        </p:txBody>
      </p:sp>
      <p:sp>
        <p:nvSpPr>
          <p:cNvPr id="15" name="TextBox 14"/>
          <p:cNvSpPr txBox="1"/>
          <p:nvPr/>
        </p:nvSpPr>
        <p:spPr>
          <a:xfrm>
            <a:off x="3122706" y="3936351"/>
            <a:ext cx="1481667" cy="307777"/>
          </a:xfrm>
          <a:prstGeom prst="rect">
            <a:avLst/>
          </a:prstGeom>
          <a:noFill/>
        </p:spPr>
        <p:txBody>
          <a:bodyPr wrap="square" rtlCol="0">
            <a:spAutoFit/>
          </a:bodyPr>
          <a:lstStyle/>
          <a:p>
            <a:r>
              <a:rPr lang="en-US" sz="1400" b="1" dirty="0" smtClean="0">
                <a:solidFill>
                  <a:srgbClr val="F8981D"/>
                </a:solidFill>
                <a:latin typeface="Arial"/>
                <a:cs typeface="Arial"/>
              </a:rPr>
              <a:t>ECOMMERCE</a:t>
            </a:r>
            <a:endParaRPr lang="en-US" sz="1400" b="1" dirty="0">
              <a:solidFill>
                <a:srgbClr val="F8981D"/>
              </a:solidFill>
              <a:latin typeface="Arial"/>
              <a:cs typeface="Arial"/>
            </a:endParaRPr>
          </a:p>
        </p:txBody>
      </p:sp>
      <p:sp>
        <p:nvSpPr>
          <p:cNvPr id="16" name="TextBox 15"/>
          <p:cNvSpPr txBox="1"/>
          <p:nvPr/>
        </p:nvSpPr>
        <p:spPr>
          <a:xfrm>
            <a:off x="6046275" y="3936351"/>
            <a:ext cx="1481667" cy="307777"/>
          </a:xfrm>
          <a:prstGeom prst="rect">
            <a:avLst/>
          </a:prstGeom>
          <a:noFill/>
        </p:spPr>
        <p:txBody>
          <a:bodyPr wrap="square" rtlCol="0">
            <a:spAutoFit/>
          </a:bodyPr>
          <a:lstStyle/>
          <a:p>
            <a:r>
              <a:rPr lang="en-US" sz="1400" b="1" dirty="0" smtClean="0">
                <a:solidFill>
                  <a:srgbClr val="F8981D"/>
                </a:solidFill>
                <a:latin typeface="Arial"/>
                <a:cs typeface="Arial"/>
              </a:rPr>
              <a:t>GAMING</a:t>
            </a:r>
            <a:endParaRPr lang="en-US" sz="1400" b="1" dirty="0">
              <a:solidFill>
                <a:srgbClr val="F8981D"/>
              </a:solidFill>
              <a:latin typeface="Arial"/>
              <a:cs typeface="Arial"/>
            </a:endParaRPr>
          </a:p>
        </p:txBody>
      </p:sp>
      <p:sp>
        <p:nvSpPr>
          <p:cNvPr id="20" name="TextBox 19"/>
          <p:cNvSpPr txBox="1"/>
          <p:nvPr/>
        </p:nvSpPr>
        <p:spPr>
          <a:xfrm>
            <a:off x="6485717" y="4348228"/>
            <a:ext cx="2280458" cy="1692771"/>
          </a:xfrm>
          <a:prstGeom prst="rect">
            <a:avLst/>
          </a:prstGeom>
          <a:noFill/>
        </p:spPr>
        <p:txBody>
          <a:bodyPr wrap="square" rtlCol="0">
            <a:spAutoFit/>
          </a:bodyPr>
          <a:lstStyle/>
          <a:p>
            <a:r>
              <a:rPr lang="en-US" sz="1600" dirty="0">
                <a:solidFill>
                  <a:schemeClr val="bg1"/>
                </a:solidFill>
                <a:latin typeface="Arial"/>
                <a:cs typeface="Arial"/>
              </a:rPr>
              <a:t>To enable </a:t>
            </a:r>
            <a:r>
              <a:rPr lang="en-US" sz="2400" dirty="0">
                <a:solidFill>
                  <a:schemeClr val="bg1"/>
                </a:solidFill>
                <a:latin typeface="Arial"/>
                <a:cs typeface="Arial"/>
              </a:rPr>
              <a:t>rapid</a:t>
            </a:r>
            <a:r>
              <a:rPr lang="en-US" sz="1600" dirty="0">
                <a:solidFill>
                  <a:schemeClr val="bg1"/>
                </a:solidFill>
                <a:latin typeface="Arial"/>
                <a:cs typeface="Arial"/>
              </a:rPr>
              <a:t> iteration at scale, Riot moved to </a:t>
            </a:r>
            <a:r>
              <a:rPr lang="en-US" sz="1600" dirty="0" err="1">
                <a:solidFill>
                  <a:schemeClr val="bg1"/>
                </a:solidFill>
                <a:latin typeface="Arial"/>
                <a:cs typeface="Arial"/>
              </a:rPr>
              <a:t>Riak</a:t>
            </a:r>
            <a:r>
              <a:rPr lang="en-US" sz="1600" dirty="0">
                <a:solidFill>
                  <a:schemeClr val="bg1"/>
                </a:solidFill>
                <a:latin typeface="Arial"/>
                <a:cs typeface="Arial"/>
              </a:rPr>
              <a:t> to support millions of concurrent players at any moment</a:t>
            </a:r>
          </a:p>
        </p:txBody>
      </p:sp>
      <p:sp>
        <p:nvSpPr>
          <p:cNvPr id="27" name="TextBox 26"/>
          <p:cNvSpPr txBox="1"/>
          <p:nvPr/>
        </p:nvSpPr>
        <p:spPr>
          <a:xfrm>
            <a:off x="2846535" y="285735"/>
            <a:ext cx="3455911" cy="461665"/>
          </a:xfrm>
          <a:prstGeom prst="rect">
            <a:avLst/>
          </a:prstGeom>
          <a:noFill/>
        </p:spPr>
        <p:txBody>
          <a:bodyPr wrap="none" lIns="0" tIns="0" rIns="0" bIns="0" rtlCol="0">
            <a:spAutoFit/>
          </a:bodyPr>
          <a:lstStyle/>
          <a:p>
            <a:r>
              <a:rPr lang="en-US" sz="3000" dirty="0">
                <a:solidFill>
                  <a:schemeClr val="bg1"/>
                </a:solidFill>
                <a:latin typeface="Arial"/>
                <a:cs typeface="Arial"/>
              </a:rPr>
              <a:t>RIAK CUSTOMERS</a:t>
            </a:r>
          </a:p>
        </p:txBody>
      </p:sp>
      <p:sp>
        <p:nvSpPr>
          <p:cNvPr id="19" name="Rectangle 18"/>
          <p:cNvSpPr/>
          <p:nvPr/>
        </p:nvSpPr>
        <p:spPr>
          <a:xfrm>
            <a:off x="3712681" y="4444635"/>
            <a:ext cx="2135089" cy="1446550"/>
          </a:xfrm>
          <a:prstGeom prst="rect">
            <a:avLst/>
          </a:prstGeom>
        </p:spPr>
        <p:txBody>
          <a:bodyPr wrap="square">
            <a:spAutoFit/>
          </a:bodyPr>
          <a:lstStyle/>
          <a:p>
            <a:r>
              <a:rPr lang="en-US" sz="1600" dirty="0" smtClean="0">
                <a:solidFill>
                  <a:schemeClr val="bg1"/>
                </a:solidFill>
                <a:latin typeface="Arial"/>
                <a:cs typeface="Arial"/>
              </a:rPr>
              <a:t>Riak’s architecture played a key role in </a:t>
            </a:r>
            <a:r>
              <a:rPr lang="en-US" sz="2400" dirty="0" smtClean="0">
                <a:solidFill>
                  <a:schemeClr val="bg1"/>
                </a:solidFill>
                <a:latin typeface="Arial"/>
                <a:cs typeface="Arial"/>
              </a:rPr>
              <a:t>transforming</a:t>
            </a:r>
            <a:r>
              <a:rPr lang="en-US" sz="1600" dirty="0" smtClean="0">
                <a:solidFill>
                  <a:schemeClr val="bg1"/>
                </a:solidFill>
                <a:latin typeface="Arial"/>
                <a:cs typeface="Arial"/>
              </a:rPr>
              <a:t> our </a:t>
            </a:r>
            <a:r>
              <a:rPr lang="en-US" sz="1600" dirty="0" err="1" smtClean="0">
                <a:solidFill>
                  <a:schemeClr val="bg1"/>
                </a:solidFill>
                <a:latin typeface="Arial"/>
                <a:cs typeface="Arial"/>
              </a:rPr>
              <a:t>eCommerce</a:t>
            </a:r>
            <a:r>
              <a:rPr lang="en-US" sz="1600" dirty="0" smtClean="0">
                <a:solidFill>
                  <a:schemeClr val="bg1"/>
                </a:solidFill>
                <a:latin typeface="Arial"/>
                <a:cs typeface="Arial"/>
              </a:rPr>
              <a:t> platform</a:t>
            </a:r>
            <a:endParaRPr lang="en-US" sz="1600" dirty="0">
              <a:solidFill>
                <a:schemeClr val="bg1"/>
              </a:solidFill>
              <a:latin typeface="Arial"/>
              <a:cs typeface="Arial"/>
            </a:endParaRPr>
          </a:p>
        </p:txBody>
      </p:sp>
      <p:sp>
        <p:nvSpPr>
          <p:cNvPr id="30" name="TextBox 29"/>
          <p:cNvSpPr txBox="1"/>
          <p:nvPr/>
        </p:nvSpPr>
        <p:spPr>
          <a:xfrm>
            <a:off x="286669" y="3936351"/>
            <a:ext cx="2290234" cy="307777"/>
          </a:xfrm>
          <a:prstGeom prst="rect">
            <a:avLst/>
          </a:prstGeom>
          <a:noFill/>
        </p:spPr>
        <p:txBody>
          <a:bodyPr wrap="square" rtlCol="0">
            <a:spAutoFit/>
          </a:bodyPr>
          <a:lstStyle/>
          <a:p>
            <a:r>
              <a:rPr lang="en-US" sz="1400" b="1" dirty="0">
                <a:solidFill>
                  <a:srgbClr val="F8981D"/>
                </a:solidFill>
                <a:latin typeface="Arial"/>
                <a:cs typeface="Arial"/>
              </a:rPr>
              <a:t>TELECOMMUNICATIONS</a:t>
            </a:r>
          </a:p>
        </p:txBody>
      </p:sp>
      <p:sp>
        <p:nvSpPr>
          <p:cNvPr id="31" name="TextBox 30"/>
          <p:cNvSpPr txBox="1"/>
          <p:nvPr/>
        </p:nvSpPr>
        <p:spPr>
          <a:xfrm>
            <a:off x="821062" y="4444635"/>
            <a:ext cx="2142017" cy="1200328"/>
          </a:xfrm>
          <a:prstGeom prst="rect">
            <a:avLst/>
          </a:prstGeom>
          <a:noFill/>
        </p:spPr>
        <p:txBody>
          <a:bodyPr wrap="square" rtlCol="0">
            <a:spAutoFit/>
          </a:bodyPr>
          <a:lstStyle/>
          <a:p>
            <a:r>
              <a:rPr lang="en-US" sz="1600" dirty="0">
                <a:solidFill>
                  <a:schemeClr val="bg1"/>
                </a:solidFill>
                <a:latin typeface="Arial"/>
                <a:cs typeface="Arial"/>
              </a:rPr>
              <a:t>Riak provides a lot of operational </a:t>
            </a:r>
            <a:r>
              <a:rPr lang="en-US" sz="2400" dirty="0">
                <a:solidFill>
                  <a:schemeClr val="bg1"/>
                </a:solidFill>
                <a:latin typeface="Arial"/>
                <a:cs typeface="Arial"/>
              </a:rPr>
              <a:t>simplicity</a:t>
            </a:r>
            <a:r>
              <a:rPr lang="en-US" sz="1600" dirty="0">
                <a:solidFill>
                  <a:schemeClr val="bg1"/>
                </a:solidFill>
                <a:latin typeface="Arial"/>
                <a:cs typeface="Arial"/>
              </a:rPr>
              <a:t> for us</a:t>
            </a:r>
            <a:r>
              <a:rPr lang="en-US" sz="1600" dirty="0" smtClean="0">
                <a:solidFill>
                  <a:schemeClr val="bg1"/>
                </a:solidFill>
                <a:latin typeface="Arial"/>
                <a:cs typeface="Arial"/>
              </a:rPr>
              <a:t>.  It just works</a:t>
            </a:r>
            <a:r>
              <a:rPr lang="en-US" sz="1600" dirty="0">
                <a:solidFill>
                  <a:schemeClr val="bg1"/>
                </a:solidFill>
                <a:latin typeface="Arial"/>
                <a:cs typeface="Arial"/>
              </a:rPr>
              <a:t>.</a:t>
            </a:r>
          </a:p>
        </p:txBody>
      </p:sp>
      <p:pic>
        <p:nvPicPr>
          <p:cNvPr id="34"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9347" y="5982342"/>
            <a:ext cx="874222" cy="27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 name="Picture 34"/>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3325" y="5982342"/>
            <a:ext cx="492062" cy="2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 name="Picture 16"/>
          <p:cNvPicPr>
            <a:picLocks noChangeAspect="1"/>
          </p:cNvPicPr>
          <p:nvPr/>
        </p:nvPicPr>
        <p:blipFill>
          <a:blip r:embed="rId6">
            <a:duotone>
              <a:schemeClr val="bg2">
                <a:shade val="45000"/>
                <a:satMod val="135000"/>
              </a:schemeClr>
              <a:prstClr val="white"/>
            </a:duotone>
          </a:blip>
          <a:stretch>
            <a:fillRect/>
          </a:stretch>
        </p:blipFill>
        <p:spPr>
          <a:xfrm>
            <a:off x="7641775" y="5982342"/>
            <a:ext cx="886763" cy="286596"/>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7709232" y="3254059"/>
            <a:ext cx="819306" cy="230430"/>
          </a:xfrm>
          <a:prstGeom prst="rect">
            <a:avLst/>
          </a:prstGeom>
        </p:spPr>
      </p:pic>
      <p:pic>
        <p:nvPicPr>
          <p:cNvPr id="37" name="Picture 4" descr="http://cowanglobal.files.wordpress.com/2010/11/nhs-logo.png"/>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5189" y="3227297"/>
            <a:ext cx="703295" cy="2839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9">
            <a:duotone>
              <a:schemeClr val="bg2">
                <a:shade val="45000"/>
                <a:satMod val="135000"/>
              </a:schemeClr>
              <a:prstClr val="white"/>
            </a:duotone>
          </a:blip>
          <a:stretch>
            <a:fillRect/>
          </a:stretch>
        </p:blipFill>
        <p:spPr>
          <a:xfrm>
            <a:off x="2505155" y="3169464"/>
            <a:ext cx="442246" cy="399620"/>
          </a:xfrm>
          <a:prstGeom prst="rect">
            <a:avLst/>
          </a:prstGeom>
        </p:spPr>
      </p:pic>
      <p:sp>
        <p:nvSpPr>
          <p:cNvPr id="45"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14</a:t>
            </a:fld>
            <a:endParaRPr lang="en-US" dirty="0">
              <a:latin typeface="Arial"/>
              <a:cs typeface="Arial"/>
            </a:endParaRPr>
          </a:p>
        </p:txBody>
      </p:sp>
    </p:spTree>
    <p:extLst>
      <p:ext uri="{BB962C8B-B14F-4D97-AF65-F5344CB8AC3E}">
        <p14:creationId xmlns:p14="http://schemas.microsoft.com/office/powerpoint/2010/main" val="11089326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sho-logo-white-horiz.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6151" y="2410924"/>
            <a:ext cx="4762500" cy="1787219"/>
          </a:xfrm>
          <a:prstGeom prst="rect">
            <a:avLst/>
          </a:prstGeom>
        </p:spPr>
      </p:pic>
      <p:sp>
        <p:nvSpPr>
          <p:cNvPr id="3"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54C165-50E6-3544-975F-E3C5BF6C35A4}" type="slidenum">
              <a:rPr lang="en-US" smtClean="0"/>
              <a:pPr/>
              <a:t>15</a:t>
            </a:fld>
            <a:endParaRPr lang="en-US" dirty="0"/>
          </a:p>
        </p:txBody>
      </p:sp>
    </p:spTree>
    <p:extLst>
      <p:ext uri="{BB962C8B-B14F-4D97-AF65-F5344CB8AC3E}">
        <p14:creationId xmlns:p14="http://schemas.microsoft.com/office/powerpoint/2010/main" val="1826988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877945" y="634064"/>
            <a:ext cx="7308333" cy="1124667"/>
          </a:xfrm>
          <a:prstGeom prst="rect">
            <a:avLst/>
          </a:prstGeom>
          <a:noFill/>
        </p:spPr>
        <p:txBody>
          <a:bodyPr wrap="square" rtlCol="0">
            <a:spAutoFit/>
          </a:bodyPr>
          <a:lstStyle/>
          <a:p>
            <a:pPr algn="ctr">
              <a:lnSpc>
                <a:spcPts val="2700"/>
              </a:lnSpc>
              <a:spcAft>
                <a:spcPts val="300"/>
              </a:spcAft>
            </a:pPr>
            <a:r>
              <a:rPr lang="en-US" sz="3600" b="1" dirty="0" smtClean="0">
                <a:solidFill>
                  <a:schemeClr val="bg1"/>
                </a:solidFill>
                <a:latin typeface="Arial"/>
                <a:cs typeface="Arial"/>
              </a:rPr>
              <a:t>42</a:t>
            </a:r>
            <a:r>
              <a:rPr lang="en-US" sz="3600" b="1" dirty="0">
                <a:solidFill>
                  <a:schemeClr val="bg1"/>
                </a:solidFill>
                <a:latin typeface="Arial"/>
                <a:cs typeface="Arial"/>
              </a:rPr>
              <a:t>%</a:t>
            </a:r>
            <a:r>
              <a:rPr lang="en-US" sz="2000" b="1" dirty="0">
                <a:solidFill>
                  <a:schemeClr val="bg1"/>
                </a:solidFill>
                <a:latin typeface="Arial"/>
                <a:cs typeface="Arial"/>
              </a:rPr>
              <a:t> </a:t>
            </a:r>
            <a:r>
              <a:rPr lang="en-US" sz="2000" dirty="0">
                <a:solidFill>
                  <a:schemeClr val="bg1"/>
                </a:solidFill>
                <a:latin typeface="Arial"/>
                <a:cs typeface="Arial"/>
              </a:rPr>
              <a:t>of database decision makers admit they </a:t>
            </a:r>
            <a:r>
              <a:rPr lang="en-US" sz="2000" dirty="0" smtClean="0">
                <a:solidFill>
                  <a:schemeClr val="bg1"/>
                </a:solidFill>
                <a:latin typeface="Arial"/>
                <a:cs typeface="Arial"/>
              </a:rPr>
              <a:t/>
            </a:r>
            <a:br>
              <a:rPr lang="en-US" sz="2000" dirty="0" smtClean="0">
                <a:solidFill>
                  <a:schemeClr val="bg1"/>
                </a:solidFill>
                <a:latin typeface="Arial"/>
                <a:cs typeface="Arial"/>
              </a:rPr>
            </a:br>
            <a:r>
              <a:rPr lang="en-US" sz="2400" b="1" dirty="0" smtClean="0">
                <a:solidFill>
                  <a:schemeClr val="bg1"/>
                </a:solidFill>
                <a:latin typeface="Arial"/>
                <a:cs typeface="Arial"/>
              </a:rPr>
              <a:t>struggle to </a:t>
            </a:r>
            <a:r>
              <a:rPr lang="en-US" sz="2400" b="1" dirty="0">
                <a:solidFill>
                  <a:schemeClr val="bg1"/>
                </a:solidFill>
                <a:latin typeface="Arial"/>
                <a:cs typeface="Arial"/>
              </a:rPr>
              <a:t>manage </a:t>
            </a:r>
            <a:r>
              <a:rPr lang="en-US" sz="2400" b="1" dirty="0" smtClean="0">
                <a:solidFill>
                  <a:schemeClr val="bg1"/>
                </a:solidFill>
                <a:latin typeface="Arial"/>
                <a:cs typeface="Arial"/>
              </a:rPr>
              <a:t>the </a:t>
            </a:r>
            <a:r>
              <a:rPr lang="en-US" sz="2400" b="1" dirty="0" err="1">
                <a:solidFill>
                  <a:schemeClr val="bg1"/>
                </a:solidFill>
                <a:latin typeface="Arial"/>
                <a:cs typeface="Arial"/>
              </a:rPr>
              <a:t>NoSQL</a:t>
            </a:r>
            <a:r>
              <a:rPr lang="en-US" sz="2400" b="1" dirty="0">
                <a:solidFill>
                  <a:schemeClr val="bg1"/>
                </a:solidFill>
                <a:latin typeface="Arial"/>
                <a:cs typeface="Arial"/>
              </a:rPr>
              <a:t> solutions</a:t>
            </a:r>
            <a:r>
              <a:rPr lang="en-US" sz="2400" dirty="0">
                <a:solidFill>
                  <a:schemeClr val="bg1"/>
                </a:solidFill>
                <a:latin typeface="Arial"/>
                <a:cs typeface="Arial"/>
              </a:rPr>
              <a:t> </a:t>
            </a:r>
            <a:r>
              <a:rPr lang="en-US" sz="2000" dirty="0" smtClean="0">
                <a:solidFill>
                  <a:schemeClr val="bg1"/>
                </a:solidFill>
                <a:latin typeface="Arial"/>
                <a:cs typeface="Arial"/>
              </a:rPr>
              <a:t/>
            </a:r>
            <a:br>
              <a:rPr lang="en-US" sz="2000" dirty="0" smtClean="0">
                <a:solidFill>
                  <a:schemeClr val="bg1"/>
                </a:solidFill>
                <a:latin typeface="Arial"/>
                <a:cs typeface="Arial"/>
              </a:rPr>
            </a:br>
            <a:r>
              <a:rPr lang="en-US" sz="2000" dirty="0" smtClean="0">
                <a:solidFill>
                  <a:schemeClr val="bg1"/>
                </a:solidFill>
                <a:latin typeface="Arial"/>
                <a:cs typeface="Arial"/>
              </a:rPr>
              <a:t>deployed </a:t>
            </a:r>
            <a:r>
              <a:rPr lang="en-US" sz="2000" dirty="0">
                <a:solidFill>
                  <a:schemeClr val="bg1"/>
                </a:solidFill>
                <a:latin typeface="Arial"/>
                <a:cs typeface="Arial"/>
              </a:rPr>
              <a:t>in their </a:t>
            </a:r>
            <a:r>
              <a:rPr lang="en-US" sz="2000" dirty="0" smtClean="0">
                <a:solidFill>
                  <a:schemeClr val="bg1"/>
                </a:solidFill>
                <a:latin typeface="Arial"/>
                <a:cs typeface="Arial"/>
              </a:rPr>
              <a:t>environments”</a:t>
            </a:r>
            <a:endParaRPr lang="en-US" sz="2000" dirty="0">
              <a:solidFill>
                <a:schemeClr val="bg1"/>
              </a:solidFill>
              <a:latin typeface="Arial"/>
              <a:cs typeface="Arial"/>
            </a:endParaRPr>
          </a:p>
        </p:txBody>
      </p:sp>
      <p:grpSp>
        <p:nvGrpSpPr>
          <p:cNvPr id="5" name="Group 4"/>
          <p:cNvGrpSpPr/>
          <p:nvPr/>
        </p:nvGrpSpPr>
        <p:grpSpPr>
          <a:xfrm>
            <a:off x="499205" y="2745492"/>
            <a:ext cx="3628045" cy="3465138"/>
            <a:chOff x="298697" y="2745492"/>
            <a:chExt cx="3827155" cy="3655308"/>
          </a:xfrm>
          <a:solidFill>
            <a:srgbClr val="272727"/>
          </a:solidFill>
        </p:grpSpPr>
        <p:sp>
          <p:nvSpPr>
            <p:cNvPr id="2" name="Rectangle 1"/>
            <p:cNvSpPr/>
            <p:nvPr/>
          </p:nvSpPr>
          <p:spPr>
            <a:xfrm>
              <a:off x="298697" y="2745492"/>
              <a:ext cx="3827155" cy="3655308"/>
            </a:xfrm>
            <a:prstGeom prst="rect">
              <a:avLst/>
            </a:prstGeom>
            <a:grp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54" name="Picture 53" descr="Screen Shot 2015-01-29 at 12.04.40 PM.png"/>
            <p:cNvPicPr>
              <a:picLocks noChangeAspect="1"/>
            </p:cNvPicPr>
            <p:nvPr/>
          </p:nvPicPr>
          <p:blipFill rotWithShape="1">
            <a:blip r:embed="rId3">
              <a:extLst>
                <a:ext uri="{28A0092B-C50C-407E-A947-70E740481C1C}">
                  <a14:useLocalDpi xmlns:a14="http://schemas.microsoft.com/office/drawing/2010/main" val="0"/>
                </a:ext>
              </a:extLst>
            </a:blip>
            <a:srcRect t="13376" r="25263" b="18792"/>
            <a:stretch/>
          </p:blipFill>
          <p:spPr>
            <a:xfrm>
              <a:off x="2956272" y="4610100"/>
              <a:ext cx="1020053" cy="777444"/>
            </a:xfrm>
            <a:prstGeom prst="rect">
              <a:avLst/>
            </a:prstGeom>
            <a:grpFill/>
            <a:ln>
              <a:noFill/>
            </a:ln>
          </p:spPr>
        </p:pic>
        <p:pic>
          <p:nvPicPr>
            <p:cNvPr id="60" name="Picture 59" descr="Screen Shot 2015-01-29 at 4.16.17 PM.png"/>
            <p:cNvPicPr>
              <a:picLocks noChangeAspect="1"/>
            </p:cNvPicPr>
            <p:nvPr/>
          </p:nvPicPr>
          <p:blipFill rotWithShape="1">
            <a:blip r:embed="rId4">
              <a:extLst>
                <a:ext uri="{28A0092B-C50C-407E-A947-70E740481C1C}">
                  <a14:useLocalDpi xmlns:a14="http://schemas.microsoft.com/office/drawing/2010/main" val="0"/>
                </a:ext>
              </a:extLst>
            </a:blip>
            <a:srcRect l="7082"/>
            <a:stretch/>
          </p:blipFill>
          <p:spPr>
            <a:xfrm>
              <a:off x="382224" y="4544929"/>
              <a:ext cx="1095842" cy="868015"/>
            </a:xfrm>
            <a:prstGeom prst="rect">
              <a:avLst/>
            </a:prstGeom>
            <a:grpFill/>
            <a:ln>
              <a:noFill/>
            </a:ln>
          </p:spPr>
        </p:pic>
        <p:pic>
          <p:nvPicPr>
            <p:cNvPr id="66" name="Picture 65" descr="Screen Shot 2015-01-29 at 4.13.18 PM.png"/>
            <p:cNvPicPr>
              <a:picLocks noChangeAspect="1"/>
            </p:cNvPicPr>
            <p:nvPr/>
          </p:nvPicPr>
          <p:blipFill rotWithShape="1">
            <a:blip r:embed="rId5">
              <a:extLst>
                <a:ext uri="{28A0092B-C50C-407E-A947-70E740481C1C}">
                  <a14:useLocalDpi xmlns:a14="http://schemas.microsoft.com/office/drawing/2010/main" val="0"/>
                </a:ext>
              </a:extLst>
            </a:blip>
            <a:srcRect l="60132"/>
            <a:stretch/>
          </p:blipFill>
          <p:spPr>
            <a:xfrm>
              <a:off x="1303896" y="5467484"/>
              <a:ext cx="950629" cy="821612"/>
            </a:xfrm>
            <a:prstGeom prst="rect">
              <a:avLst/>
            </a:prstGeom>
            <a:grpFill/>
            <a:ln>
              <a:noFill/>
            </a:ln>
          </p:spPr>
        </p:pic>
        <p:pic>
          <p:nvPicPr>
            <p:cNvPr id="67" name="Picture 66" descr="Screen Shot 2015-01-29 at 4.13.14 PM.png"/>
            <p:cNvPicPr>
              <a:picLocks noChangeAspect="1"/>
            </p:cNvPicPr>
            <p:nvPr/>
          </p:nvPicPr>
          <p:blipFill rotWithShape="1">
            <a:blip r:embed="rId6">
              <a:extLst>
                <a:ext uri="{28A0092B-C50C-407E-A947-70E740481C1C}">
                  <a14:useLocalDpi xmlns:a14="http://schemas.microsoft.com/office/drawing/2010/main" val="0"/>
                </a:ext>
              </a:extLst>
            </a:blip>
            <a:srcRect r="20830"/>
            <a:stretch/>
          </p:blipFill>
          <p:spPr>
            <a:xfrm>
              <a:off x="2278238" y="5433458"/>
              <a:ext cx="687863" cy="813388"/>
            </a:xfrm>
            <a:prstGeom prst="rect">
              <a:avLst/>
            </a:prstGeom>
            <a:grpFill/>
            <a:ln>
              <a:noFill/>
            </a:ln>
          </p:spPr>
        </p:pic>
        <p:pic>
          <p:nvPicPr>
            <p:cNvPr id="69" name="Picture 68" descr="Screen Shot 2015-01-29 at 4.16.55 PM.png"/>
            <p:cNvPicPr>
              <a:picLocks noChangeAspect="1"/>
            </p:cNvPicPr>
            <p:nvPr/>
          </p:nvPicPr>
          <p:blipFill rotWithShape="1">
            <a:blip r:embed="rId7">
              <a:extLst>
                <a:ext uri="{28A0092B-C50C-407E-A947-70E740481C1C}">
                  <a14:useLocalDpi xmlns:a14="http://schemas.microsoft.com/office/drawing/2010/main" val="0"/>
                </a:ext>
              </a:extLst>
            </a:blip>
            <a:srcRect l="16028" r="17048"/>
            <a:stretch/>
          </p:blipFill>
          <p:spPr>
            <a:xfrm>
              <a:off x="2383623" y="3639175"/>
              <a:ext cx="650364" cy="905754"/>
            </a:xfrm>
            <a:prstGeom prst="rect">
              <a:avLst/>
            </a:prstGeom>
            <a:grpFill/>
            <a:ln>
              <a:noFill/>
            </a:ln>
          </p:spPr>
        </p:pic>
        <p:pic>
          <p:nvPicPr>
            <p:cNvPr id="70" name="Picture 69" descr="Screen Shot 2015-01-29 at 11.57.24 AM.png"/>
            <p:cNvPicPr>
              <a:picLocks noChangeAspect="1"/>
            </p:cNvPicPr>
            <p:nvPr/>
          </p:nvPicPr>
          <p:blipFill rotWithShape="1">
            <a:blip r:embed="rId8">
              <a:extLst>
                <a:ext uri="{28A0092B-C50C-407E-A947-70E740481C1C}">
                  <a14:useLocalDpi xmlns:a14="http://schemas.microsoft.com/office/drawing/2010/main" val="0"/>
                </a:ext>
              </a:extLst>
            </a:blip>
            <a:srcRect l="20848" r="27398" b="25582"/>
            <a:stretch/>
          </p:blipFill>
          <p:spPr>
            <a:xfrm>
              <a:off x="1351390" y="4423472"/>
              <a:ext cx="779441" cy="951372"/>
            </a:xfrm>
            <a:prstGeom prst="rect">
              <a:avLst/>
            </a:prstGeom>
            <a:grpFill/>
            <a:ln>
              <a:noFill/>
            </a:ln>
          </p:spPr>
        </p:pic>
        <p:pic>
          <p:nvPicPr>
            <p:cNvPr id="71" name="Picture 70" descr="Screen Shot 2015-01-29 at 11.45.54 AM.png"/>
            <p:cNvPicPr>
              <a:picLocks noChangeAspect="1"/>
            </p:cNvPicPr>
            <p:nvPr/>
          </p:nvPicPr>
          <p:blipFill rotWithShape="1">
            <a:blip r:embed="rId9">
              <a:extLst>
                <a:ext uri="{28A0092B-C50C-407E-A947-70E740481C1C}">
                  <a14:useLocalDpi xmlns:a14="http://schemas.microsoft.com/office/drawing/2010/main" val="0"/>
                </a:ext>
              </a:extLst>
            </a:blip>
            <a:srcRect l="68787" t="16629" r="16163" b="32658"/>
            <a:stretch/>
          </p:blipFill>
          <p:spPr>
            <a:xfrm>
              <a:off x="2372113" y="4506829"/>
              <a:ext cx="753661" cy="850957"/>
            </a:xfrm>
            <a:prstGeom prst="rect">
              <a:avLst/>
            </a:prstGeom>
            <a:grpFill/>
            <a:ln>
              <a:noFill/>
            </a:ln>
          </p:spPr>
        </p:pic>
        <p:pic>
          <p:nvPicPr>
            <p:cNvPr id="80" name="Picture 79" descr="Screen Shot 2015-01-29 at 4.13.09 PM.png"/>
            <p:cNvPicPr>
              <a:picLocks noChangeAspect="1"/>
            </p:cNvPicPr>
            <p:nvPr/>
          </p:nvPicPr>
          <p:blipFill rotWithShape="1">
            <a:blip r:embed="rId10">
              <a:extLst>
                <a:ext uri="{28A0092B-C50C-407E-A947-70E740481C1C}">
                  <a14:useLocalDpi xmlns:a14="http://schemas.microsoft.com/office/drawing/2010/main" val="0"/>
                </a:ext>
              </a:extLst>
            </a:blip>
            <a:srcRect l="3762" r="78983"/>
            <a:stretch/>
          </p:blipFill>
          <p:spPr>
            <a:xfrm>
              <a:off x="446941" y="3664686"/>
              <a:ext cx="766041" cy="880243"/>
            </a:xfrm>
            <a:prstGeom prst="rect">
              <a:avLst/>
            </a:prstGeom>
            <a:grpFill/>
            <a:ln>
              <a:noFill/>
            </a:ln>
          </p:spPr>
        </p:pic>
        <p:pic>
          <p:nvPicPr>
            <p:cNvPr id="81" name="Picture 80" descr="Screen Shot 2015-01-29 at 4.13.09 PM.png"/>
            <p:cNvPicPr>
              <a:picLocks noChangeAspect="1"/>
            </p:cNvPicPr>
            <p:nvPr/>
          </p:nvPicPr>
          <p:blipFill rotWithShape="1">
            <a:blip r:embed="rId10">
              <a:extLst>
                <a:ext uri="{28A0092B-C50C-407E-A947-70E740481C1C}">
                  <a14:useLocalDpi xmlns:a14="http://schemas.microsoft.com/office/drawing/2010/main" val="0"/>
                </a:ext>
              </a:extLst>
            </a:blip>
            <a:srcRect l="74954" r="8598"/>
            <a:stretch/>
          </p:blipFill>
          <p:spPr>
            <a:xfrm>
              <a:off x="3373101" y="3664686"/>
              <a:ext cx="730224" cy="880243"/>
            </a:xfrm>
            <a:prstGeom prst="rect">
              <a:avLst/>
            </a:prstGeom>
            <a:grpFill/>
            <a:ln>
              <a:noFill/>
            </a:ln>
          </p:spPr>
        </p:pic>
        <p:pic>
          <p:nvPicPr>
            <p:cNvPr id="82" name="Picture 81" descr="Screen Shot 2015-01-29 at 4.13.18 PM.png"/>
            <p:cNvPicPr>
              <a:picLocks noChangeAspect="1"/>
            </p:cNvPicPr>
            <p:nvPr/>
          </p:nvPicPr>
          <p:blipFill rotWithShape="1">
            <a:blip r:embed="rId5">
              <a:extLst>
                <a:ext uri="{28A0092B-C50C-407E-A947-70E740481C1C}">
                  <a14:useLocalDpi xmlns:a14="http://schemas.microsoft.com/office/drawing/2010/main" val="0"/>
                </a:ext>
              </a:extLst>
            </a:blip>
            <a:srcRect r="64973"/>
            <a:stretch/>
          </p:blipFill>
          <p:spPr>
            <a:xfrm>
              <a:off x="382223" y="5468063"/>
              <a:ext cx="792659" cy="779758"/>
            </a:xfrm>
            <a:prstGeom prst="rect">
              <a:avLst/>
            </a:prstGeom>
            <a:grpFill/>
            <a:ln>
              <a:noFill/>
            </a:ln>
          </p:spPr>
        </p:pic>
        <p:pic>
          <p:nvPicPr>
            <p:cNvPr id="68" name="Picture 67" descr="Screen Shot 2015-01-29 at 4.13.09 PM.png"/>
            <p:cNvPicPr>
              <a:picLocks noChangeAspect="1"/>
            </p:cNvPicPr>
            <p:nvPr/>
          </p:nvPicPr>
          <p:blipFill rotWithShape="1">
            <a:blip r:embed="rId10">
              <a:extLst>
                <a:ext uri="{28A0092B-C50C-407E-A947-70E740481C1C}">
                  <a14:useLocalDpi xmlns:a14="http://schemas.microsoft.com/office/drawing/2010/main" val="0"/>
                </a:ext>
              </a:extLst>
            </a:blip>
            <a:srcRect l="39234" r="44517"/>
            <a:stretch/>
          </p:blipFill>
          <p:spPr>
            <a:xfrm>
              <a:off x="1443929" y="3664686"/>
              <a:ext cx="721362" cy="880243"/>
            </a:xfrm>
            <a:prstGeom prst="rect">
              <a:avLst/>
            </a:prstGeom>
            <a:grpFill/>
            <a:ln>
              <a:noFill/>
            </a:ln>
          </p:spPr>
        </p:pic>
        <p:pic>
          <p:nvPicPr>
            <p:cNvPr id="72" name="Picture 71" descr="Screen Shot 2015-01-29 at 4.17.05 PM.png"/>
            <p:cNvPicPr>
              <a:picLocks noChangeAspect="1"/>
            </p:cNvPicPr>
            <p:nvPr/>
          </p:nvPicPr>
          <p:blipFill rotWithShape="1">
            <a:blip r:embed="rId11">
              <a:extLst>
                <a:ext uri="{28A0092B-C50C-407E-A947-70E740481C1C}">
                  <a14:useLocalDpi xmlns:a14="http://schemas.microsoft.com/office/drawing/2010/main" val="0"/>
                </a:ext>
              </a:extLst>
            </a:blip>
            <a:srcRect l="9789" r="13718"/>
            <a:stretch/>
          </p:blipFill>
          <p:spPr>
            <a:xfrm>
              <a:off x="1388836" y="2865219"/>
              <a:ext cx="712302" cy="827734"/>
            </a:xfrm>
            <a:prstGeom prst="rect">
              <a:avLst/>
            </a:prstGeom>
            <a:grpFill/>
            <a:ln>
              <a:noFill/>
            </a:ln>
          </p:spPr>
        </p:pic>
        <p:grpSp>
          <p:nvGrpSpPr>
            <p:cNvPr id="73" name="Group 72"/>
            <p:cNvGrpSpPr/>
            <p:nvPr/>
          </p:nvGrpSpPr>
          <p:grpSpPr>
            <a:xfrm>
              <a:off x="3406908" y="2927222"/>
              <a:ext cx="519834" cy="737464"/>
              <a:chOff x="6664161" y="4525376"/>
              <a:chExt cx="519834" cy="737464"/>
            </a:xfrm>
            <a:grpFill/>
          </p:grpSpPr>
          <p:sp>
            <p:nvSpPr>
              <p:cNvPr id="76" name="Rounded Rectangle 75"/>
              <p:cNvSpPr/>
              <p:nvPr/>
            </p:nvSpPr>
            <p:spPr>
              <a:xfrm>
                <a:off x="6664161" y="4525376"/>
                <a:ext cx="519834" cy="505532"/>
              </a:xfrm>
              <a:prstGeom prst="roundRect">
                <a:avLst/>
              </a:prstGeom>
              <a:grpFill/>
              <a:ln>
                <a:solidFill>
                  <a:srgbClr val="F87E1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75" name="TextBox 74"/>
              <p:cNvSpPr txBox="1"/>
              <p:nvPr/>
            </p:nvSpPr>
            <p:spPr>
              <a:xfrm>
                <a:off x="6702685" y="5047396"/>
                <a:ext cx="415498" cy="215444"/>
              </a:xfrm>
              <a:prstGeom prst="rect">
                <a:avLst/>
              </a:prstGeom>
              <a:grpFill/>
              <a:ln>
                <a:noFill/>
              </a:ln>
            </p:spPr>
            <p:txBody>
              <a:bodyPr wrap="none" rtlCol="0">
                <a:spAutoFit/>
              </a:bodyPr>
              <a:lstStyle/>
              <a:p>
                <a:r>
                  <a:rPr lang="en-US" sz="800" b="1" dirty="0" err="1" smtClean="0">
                    <a:solidFill>
                      <a:schemeClr val="bg1"/>
                    </a:solidFill>
                    <a:latin typeface="Arial"/>
                    <a:cs typeface="Arial"/>
                  </a:rPr>
                  <a:t>Riak</a:t>
                </a:r>
                <a:endParaRPr lang="en-US" sz="800" b="1" dirty="0">
                  <a:solidFill>
                    <a:schemeClr val="bg1"/>
                  </a:solidFill>
                  <a:latin typeface="Arial"/>
                  <a:cs typeface="Arial"/>
                </a:endParaRPr>
              </a:p>
            </p:txBody>
          </p:sp>
        </p:grpSp>
        <p:pic>
          <p:nvPicPr>
            <p:cNvPr id="78" name="Picture 77" descr="Screen Shot 2015-01-29 at 11.45.54 AM.png"/>
            <p:cNvPicPr>
              <a:picLocks noChangeAspect="1"/>
            </p:cNvPicPr>
            <p:nvPr/>
          </p:nvPicPr>
          <p:blipFill rotWithShape="1">
            <a:blip r:embed="rId9">
              <a:extLst>
                <a:ext uri="{28A0092B-C50C-407E-A947-70E740481C1C}">
                  <a14:useLocalDpi xmlns:a14="http://schemas.microsoft.com/office/drawing/2010/main" val="0"/>
                </a:ext>
              </a:extLst>
            </a:blip>
            <a:srcRect l="12063" t="16629" r="76161" b="32658"/>
            <a:stretch/>
          </p:blipFill>
          <p:spPr>
            <a:xfrm>
              <a:off x="497806" y="2828535"/>
              <a:ext cx="589684" cy="850957"/>
            </a:xfrm>
            <a:prstGeom prst="rect">
              <a:avLst/>
            </a:prstGeom>
            <a:grpFill/>
            <a:ln>
              <a:noFill/>
            </a:ln>
          </p:spPr>
        </p:pic>
        <p:pic>
          <p:nvPicPr>
            <p:cNvPr id="79" name="Picture 78" descr="Screen Shot 2015-01-29 at 11.45.54 AM.png"/>
            <p:cNvPicPr>
              <a:picLocks noChangeAspect="1"/>
            </p:cNvPicPr>
            <p:nvPr/>
          </p:nvPicPr>
          <p:blipFill rotWithShape="1">
            <a:blip r:embed="rId9">
              <a:extLst>
                <a:ext uri="{28A0092B-C50C-407E-A947-70E740481C1C}">
                  <a14:useLocalDpi xmlns:a14="http://schemas.microsoft.com/office/drawing/2010/main" val="0"/>
                </a:ext>
              </a:extLst>
            </a:blip>
            <a:srcRect l="40373" t="16629" r="46654" b="32658"/>
            <a:stretch/>
          </p:blipFill>
          <p:spPr>
            <a:xfrm>
              <a:off x="2388526" y="2828535"/>
              <a:ext cx="649636" cy="850957"/>
            </a:xfrm>
            <a:prstGeom prst="rect">
              <a:avLst/>
            </a:prstGeom>
            <a:grpFill/>
            <a:ln>
              <a:noFill/>
            </a:ln>
          </p:spPr>
        </p:pic>
      </p:grpSp>
      <p:cxnSp>
        <p:nvCxnSpPr>
          <p:cNvPr id="48" name="Shape 217"/>
          <p:cNvCxnSpPr/>
          <p:nvPr/>
        </p:nvCxnSpPr>
        <p:spPr>
          <a:xfrm>
            <a:off x="4583545" y="2694692"/>
            <a:ext cx="0" cy="3476929"/>
          </a:xfrm>
          <a:prstGeom prst="straightConnector1">
            <a:avLst/>
          </a:prstGeom>
          <a:noFill/>
          <a:ln w="9525" cap="flat">
            <a:solidFill>
              <a:schemeClr val="tx2">
                <a:lumMod val="60000"/>
                <a:lumOff val="40000"/>
              </a:schemeClr>
            </a:solidFill>
            <a:prstDash val="solid"/>
            <a:round/>
            <a:headEnd type="none" w="med" len="med"/>
            <a:tailEnd type="none" w="med" len="med"/>
          </a:ln>
        </p:spPr>
      </p:cxnSp>
      <p:grpSp>
        <p:nvGrpSpPr>
          <p:cNvPr id="11" name="Group 10"/>
          <p:cNvGrpSpPr/>
          <p:nvPr/>
        </p:nvGrpSpPr>
        <p:grpSpPr>
          <a:xfrm>
            <a:off x="5016370" y="2758426"/>
            <a:ext cx="3644291" cy="3480655"/>
            <a:chOff x="4994802" y="2729975"/>
            <a:chExt cx="3827155" cy="3655308"/>
          </a:xfrm>
          <a:solidFill>
            <a:srgbClr val="272727"/>
          </a:solidFill>
        </p:grpSpPr>
        <p:sp>
          <p:nvSpPr>
            <p:cNvPr id="93" name="Rectangle 92"/>
            <p:cNvSpPr/>
            <p:nvPr/>
          </p:nvSpPr>
          <p:spPr>
            <a:xfrm>
              <a:off x="4994802" y="2729975"/>
              <a:ext cx="3827155" cy="3655308"/>
            </a:xfrm>
            <a:prstGeom prst="rect">
              <a:avLst/>
            </a:prstGeom>
            <a:grp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56" name="Picture 55" descr="Screen Shot 2015-01-29 at 11.41.58 AM.png"/>
            <p:cNvPicPr>
              <a:picLocks noChangeAspect="1"/>
            </p:cNvPicPr>
            <p:nvPr/>
          </p:nvPicPr>
          <p:blipFill rotWithShape="1">
            <a:blip r:embed="rId12">
              <a:extLst>
                <a:ext uri="{28A0092B-C50C-407E-A947-70E740481C1C}">
                  <a14:useLocalDpi xmlns:a14="http://schemas.microsoft.com/office/drawing/2010/main" val="0"/>
                </a:ext>
              </a:extLst>
            </a:blip>
            <a:srcRect l="39162" t="66544" r="46184" b="13036"/>
            <a:stretch/>
          </p:blipFill>
          <p:spPr>
            <a:xfrm>
              <a:off x="6982324" y="3603752"/>
              <a:ext cx="742468" cy="865791"/>
            </a:xfrm>
            <a:prstGeom prst="rect">
              <a:avLst/>
            </a:prstGeom>
            <a:grpFill/>
            <a:ln>
              <a:noFill/>
            </a:ln>
          </p:spPr>
        </p:pic>
        <p:pic>
          <p:nvPicPr>
            <p:cNvPr id="58" name="Picture 57" descr="Screen Shot 2015-01-29 at 4.05.51 PM.png"/>
            <p:cNvPicPr>
              <a:picLocks noChangeAspect="1"/>
            </p:cNvPicPr>
            <p:nvPr/>
          </p:nvPicPr>
          <p:blipFill rotWithShape="1">
            <a:blip r:embed="rId13">
              <a:extLst>
                <a:ext uri="{28A0092B-C50C-407E-A947-70E740481C1C}">
                  <a14:useLocalDpi xmlns:a14="http://schemas.microsoft.com/office/drawing/2010/main" val="0"/>
                </a:ext>
              </a:extLst>
            </a:blip>
            <a:srcRect l="37499" t="50000" r="46627" b="16042"/>
            <a:stretch/>
          </p:blipFill>
          <p:spPr>
            <a:xfrm>
              <a:off x="5078220" y="3635440"/>
              <a:ext cx="709117" cy="817905"/>
            </a:xfrm>
            <a:prstGeom prst="rect">
              <a:avLst/>
            </a:prstGeom>
            <a:grpFill/>
            <a:ln>
              <a:noFill/>
            </a:ln>
          </p:spPr>
        </p:pic>
        <p:pic>
          <p:nvPicPr>
            <p:cNvPr id="59" name="Picture 58" descr="Screen Shot 2015-01-29 at 4.05.51 PM.png"/>
            <p:cNvPicPr>
              <a:picLocks noChangeAspect="1"/>
            </p:cNvPicPr>
            <p:nvPr/>
          </p:nvPicPr>
          <p:blipFill rotWithShape="1">
            <a:blip r:embed="rId13">
              <a:extLst>
                <a:ext uri="{28A0092B-C50C-407E-A947-70E740481C1C}">
                  <a14:useLocalDpi xmlns:a14="http://schemas.microsoft.com/office/drawing/2010/main" val="0"/>
                </a:ext>
              </a:extLst>
            </a:blip>
            <a:srcRect l="7291" t="50000" r="77807" b="16042"/>
            <a:stretch/>
          </p:blipFill>
          <p:spPr>
            <a:xfrm>
              <a:off x="5125330" y="4616261"/>
              <a:ext cx="665697" cy="817905"/>
            </a:xfrm>
            <a:prstGeom prst="rect">
              <a:avLst/>
            </a:prstGeom>
            <a:grpFill/>
            <a:ln>
              <a:noFill/>
            </a:ln>
          </p:spPr>
        </p:pic>
        <p:pic>
          <p:nvPicPr>
            <p:cNvPr id="61" name="Picture 60" descr="Screen Shot 2015-01-29 at 11.42.33 AM.png"/>
            <p:cNvPicPr>
              <a:picLocks noChangeAspect="1"/>
            </p:cNvPicPr>
            <p:nvPr/>
          </p:nvPicPr>
          <p:blipFill rotWithShape="1">
            <a:blip r:embed="rId14">
              <a:extLst>
                <a:ext uri="{28A0092B-C50C-407E-A947-70E740481C1C}">
                  <a14:useLocalDpi xmlns:a14="http://schemas.microsoft.com/office/drawing/2010/main" val="0"/>
                </a:ext>
              </a:extLst>
            </a:blip>
            <a:srcRect l="39755" t="15634" r="43932" b="30193"/>
            <a:stretch/>
          </p:blipFill>
          <p:spPr>
            <a:xfrm>
              <a:off x="7989927" y="3667251"/>
              <a:ext cx="793930" cy="855631"/>
            </a:xfrm>
            <a:prstGeom prst="rect">
              <a:avLst/>
            </a:prstGeom>
            <a:grpFill/>
            <a:ln>
              <a:noFill/>
            </a:ln>
          </p:spPr>
        </p:pic>
        <p:pic>
          <p:nvPicPr>
            <p:cNvPr id="62" name="Picture 61" descr="Screen Shot 2015-01-29 at 11.41.58 AM.png"/>
            <p:cNvPicPr>
              <a:picLocks noChangeAspect="1"/>
            </p:cNvPicPr>
            <p:nvPr/>
          </p:nvPicPr>
          <p:blipFill rotWithShape="1">
            <a:blip r:embed="rId12">
              <a:extLst>
                <a:ext uri="{28A0092B-C50C-407E-A947-70E740481C1C}">
                  <a14:useLocalDpi xmlns:a14="http://schemas.microsoft.com/office/drawing/2010/main" val="0"/>
                </a:ext>
              </a:extLst>
            </a:blip>
            <a:srcRect l="9708" t="8454" r="73763" b="72996"/>
            <a:stretch/>
          </p:blipFill>
          <p:spPr>
            <a:xfrm>
              <a:off x="5003175" y="2879569"/>
              <a:ext cx="827687" cy="777273"/>
            </a:xfrm>
            <a:prstGeom prst="rect">
              <a:avLst/>
            </a:prstGeom>
            <a:grpFill/>
            <a:ln>
              <a:noFill/>
            </a:ln>
          </p:spPr>
        </p:pic>
        <p:pic>
          <p:nvPicPr>
            <p:cNvPr id="64" name="Picture 63" descr="Screen Shot 2015-01-29 at 11.41.58 AM.png"/>
            <p:cNvPicPr>
              <a:picLocks noChangeAspect="1"/>
            </p:cNvPicPr>
            <p:nvPr/>
          </p:nvPicPr>
          <p:blipFill rotWithShape="1">
            <a:blip r:embed="rId12">
              <a:extLst>
                <a:ext uri="{28A0092B-C50C-407E-A947-70E740481C1C}">
                  <a14:useLocalDpi xmlns:a14="http://schemas.microsoft.com/office/drawing/2010/main" val="0"/>
                </a:ext>
              </a:extLst>
            </a:blip>
            <a:srcRect l="11520" t="66544" r="73365" b="12577"/>
            <a:stretch/>
          </p:blipFill>
          <p:spPr>
            <a:xfrm>
              <a:off x="6072535" y="3619638"/>
              <a:ext cx="712906" cy="824109"/>
            </a:xfrm>
            <a:prstGeom prst="rect">
              <a:avLst/>
            </a:prstGeom>
            <a:grpFill/>
            <a:ln>
              <a:noFill/>
            </a:ln>
          </p:spPr>
        </p:pic>
        <p:pic>
          <p:nvPicPr>
            <p:cNvPr id="65" name="Picture 64" descr="Screen Shot 2015-01-29 at 4.05.51 PM.png"/>
            <p:cNvPicPr>
              <a:picLocks noChangeAspect="1"/>
            </p:cNvPicPr>
            <p:nvPr/>
          </p:nvPicPr>
          <p:blipFill rotWithShape="1">
            <a:blip r:embed="rId13">
              <a:extLst>
                <a:ext uri="{28A0092B-C50C-407E-A947-70E740481C1C}">
                  <a14:useLocalDpi xmlns:a14="http://schemas.microsoft.com/office/drawing/2010/main" val="0"/>
                </a:ext>
              </a:extLst>
            </a:blip>
            <a:srcRect l="67541" r="14370" b="67603"/>
            <a:stretch/>
          </p:blipFill>
          <p:spPr>
            <a:xfrm>
              <a:off x="7939453" y="4641826"/>
              <a:ext cx="808000" cy="780305"/>
            </a:xfrm>
            <a:prstGeom prst="rect">
              <a:avLst/>
            </a:prstGeom>
            <a:grpFill/>
            <a:ln>
              <a:noFill/>
            </a:ln>
          </p:spPr>
        </p:pic>
        <p:pic>
          <p:nvPicPr>
            <p:cNvPr id="83" name="Picture 82" descr="Screen Shot 2015-01-29 at 11.41.58 AM.png"/>
            <p:cNvPicPr>
              <a:picLocks noChangeAspect="1"/>
            </p:cNvPicPr>
            <p:nvPr/>
          </p:nvPicPr>
          <p:blipFill rotWithShape="1">
            <a:blip r:embed="rId12">
              <a:extLst>
                <a:ext uri="{28A0092B-C50C-407E-A947-70E740481C1C}">
                  <a14:useLocalDpi xmlns:a14="http://schemas.microsoft.com/office/drawing/2010/main" val="0"/>
                </a:ext>
              </a:extLst>
            </a:blip>
            <a:srcRect l="40585" t="8454" r="46059" b="72996"/>
            <a:stretch/>
          </p:blipFill>
          <p:spPr>
            <a:xfrm>
              <a:off x="6125263" y="2892269"/>
              <a:ext cx="668796" cy="777273"/>
            </a:xfrm>
            <a:prstGeom prst="rect">
              <a:avLst/>
            </a:prstGeom>
            <a:grpFill/>
            <a:ln>
              <a:noFill/>
            </a:ln>
          </p:spPr>
        </p:pic>
        <p:pic>
          <p:nvPicPr>
            <p:cNvPr id="84" name="Picture 83" descr="Screen Shot 2015-01-29 at 4.05.51 PM.png"/>
            <p:cNvPicPr>
              <a:picLocks noChangeAspect="1"/>
            </p:cNvPicPr>
            <p:nvPr/>
          </p:nvPicPr>
          <p:blipFill rotWithShape="1">
            <a:blip r:embed="rId13">
              <a:extLst>
                <a:ext uri="{28A0092B-C50C-407E-A947-70E740481C1C}">
                  <a14:useLocalDpi xmlns:a14="http://schemas.microsoft.com/office/drawing/2010/main" val="0"/>
                </a:ext>
              </a:extLst>
            </a:blip>
            <a:srcRect l="4615" t="1561" r="72554" b="66042"/>
            <a:stretch/>
          </p:blipFill>
          <p:spPr>
            <a:xfrm>
              <a:off x="5949774" y="4672141"/>
              <a:ext cx="1019850" cy="780305"/>
            </a:xfrm>
            <a:prstGeom prst="rect">
              <a:avLst/>
            </a:prstGeom>
            <a:grpFill/>
            <a:ln>
              <a:noFill/>
            </a:ln>
          </p:spPr>
        </p:pic>
        <p:grpSp>
          <p:nvGrpSpPr>
            <p:cNvPr id="85" name="Group 84"/>
            <p:cNvGrpSpPr/>
            <p:nvPr/>
          </p:nvGrpSpPr>
          <p:grpSpPr>
            <a:xfrm>
              <a:off x="8091527" y="2906785"/>
              <a:ext cx="519834" cy="737464"/>
              <a:chOff x="6664161" y="4525376"/>
              <a:chExt cx="519834" cy="737464"/>
            </a:xfrm>
            <a:grpFill/>
          </p:grpSpPr>
          <p:sp>
            <p:nvSpPr>
              <p:cNvPr id="88" name="Rounded Rectangle 87"/>
              <p:cNvSpPr/>
              <p:nvPr/>
            </p:nvSpPr>
            <p:spPr>
              <a:xfrm>
                <a:off x="6664161" y="4525376"/>
                <a:ext cx="519834" cy="505532"/>
              </a:xfrm>
              <a:prstGeom prst="roundRect">
                <a:avLst/>
              </a:prstGeom>
              <a:grpFill/>
              <a:ln>
                <a:solidFill>
                  <a:srgbClr val="F87E1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87" name="TextBox 86"/>
              <p:cNvSpPr txBox="1"/>
              <p:nvPr/>
            </p:nvSpPr>
            <p:spPr>
              <a:xfrm>
                <a:off x="6702685" y="5047396"/>
                <a:ext cx="415498" cy="215444"/>
              </a:xfrm>
              <a:prstGeom prst="rect">
                <a:avLst/>
              </a:prstGeom>
              <a:grpFill/>
              <a:ln>
                <a:noFill/>
              </a:ln>
            </p:spPr>
            <p:txBody>
              <a:bodyPr wrap="none" rtlCol="0">
                <a:spAutoFit/>
              </a:bodyPr>
              <a:lstStyle/>
              <a:p>
                <a:r>
                  <a:rPr lang="en-US" sz="800" b="1" dirty="0" err="1" smtClean="0">
                    <a:solidFill>
                      <a:schemeClr val="bg1"/>
                    </a:solidFill>
                    <a:latin typeface="Arial"/>
                    <a:cs typeface="Arial"/>
                  </a:rPr>
                  <a:t>Riak</a:t>
                </a:r>
                <a:endParaRPr lang="en-US" sz="800" b="1" dirty="0">
                  <a:solidFill>
                    <a:schemeClr val="bg1"/>
                  </a:solidFill>
                  <a:latin typeface="Arial"/>
                  <a:cs typeface="Arial"/>
                </a:endParaRPr>
              </a:p>
            </p:txBody>
          </p:sp>
        </p:grpSp>
        <p:pic>
          <p:nvPicPr>
            <p:cNvPr id="6" name="Picture 5"/>
            <p:cNvPicPr>
              <a:picLocks noChangeAspect="1"/>
            </p:cNvPicPr>
            <p:nvPr/>
          </p:nvPicPr>
          <p:blipFill>
            <a:blip r:embed="rId15"/>
            <a:stretch>
              <a:fillRect/>
            </a:stretch>
          </p:blipFill>
          <p:spPr>
            <a:xfrm>
              <a:off x="7007724" y="4606174"/>
              <a:ext cx="793268" cy="865384"/>
            </a:xfrm>
            <a:prstGeom prst="rect">
              <a:avLst/>
            </a:prstGeom>
            <a:grpFill/>
            <a:ln>
              <a:noFill/>
            </a:ln>
          </p:spPr>
        </p:pic>
        <p:pic>
          <p:nvPicPr>
            <p:cNvPr id="7" name="Picture 6"/>
            <p:cNvPicPr>
              <a:picLocks noChangeAspect="1"/>
            </p:cNvPicPr>
            <p:nvPr/>
          </p:nvPicPr>
          <p:blipFill>
            <a:blip r:embed="rId16"/>
            <a:stretch>
              <a:fillRect/>
            </a:stretch>
          </p:blipFill>
          <p:spPr>
            <a:xfrm>
              <a:off x="5163187" y="5497217"/>
              <a:ext cx="624150" cy="750383"/>
            </a:xfrm>
            <a:prstGeom prst="rect">
              <a:avLst/>
            </a:prstGeom>
            <a:grpFill/>
            <a:ln>
              <a:noFill/>
            </a:ln>
          </p:spPr>
        </p:pic>
        <p:pic>
          <p:nvPicPr>
            <p:cNvPr id="8" name="Picture 7"/>
            <p:cNvPicPr>
              <a:picLocks noChangeAspect="1"/>
            </p:cNvPicPr>
            <p:nvPr/>
          </p:nvPicPr>
          <p:blipFill>
            <a:blip r:embed="rId17"/>
            <a:stretch>
              <a:fillRect/>
            </a:stretch>
          </p:blipFill>
          <p:spPr>
            <a:xfrm>
              <a:off x="6099863" y="5528264"/>
              <a:ext cx="711200" cy="794426"/>
            </a:xfrm>
            <a:prstGeom prst="rect">
              <a:avLst/>
            </a:prstGeom>
            <a:grpFill/>
            <a:ln>
              <a:noFill/>
            </a:ln>
          </p:spPr>
        </p:pic>
        <p:pic>
          <p:nvPicPr>
            <p:cNvPr id="55" name="Picture 54" descr="Screen Shot 2015-01-29 at 11.42.33 AM.png"/>
            <p:cNvPicPr>
              <a:picLocks noChangeAspect="1"/>
            </p:cNvPicPr>
            <p:nvPr/>
          </p:nvPicPr>
          <p:blipFill rotWithShape="1">
            <a:blip r:embed="rId14">
              <a:extLst>
                <a:ext uri="{28A0092B-C50C-407E-A947-70E740481C1C}">
                  <a14:useLocalDpi xmlns:a14="http://schemas.microsoft.com/office/drawing/2010/main" val="0"/>
                </a:ext>
              </a:extLst>
            </a:blip>
            <a:srcRect l="9451" t="15634" r="71290" b="30193"/>
            <a:stretch/>
          </p:blipFill>
          <p:spPr>
            <a:xfrm>
              <a:off x="6923360" y="2835726"/>
              <a:ext cx="975367" cy="890358"/>
            </a:xfrm>
            <a:prstGeom prst="rect">
              <a:avLst/>
            </a:prstGeom>
            <a:grpFill/>
            <a:ln>
              <a:noFill/>
            </a:ln>
          </p:spPr>
        </p:pic>
      </p:grpSp>
      <p:sp>
        <p:nvSpPr>
          <p:cNvPr id="50"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54C165-50E6-3544-975F-E3C5BF6C35A4}" type="slidenum">
              <a:rPr lang="en-US" smtClean="0">
                <a:solidFill>
                  <a:schemeClr val="tx1"/>
                </a:solidFill>
                <a:latin typeface="Arial"/>
                <a:cs typeface="Arial"/>
              </a:rPr>
              <a:pPr/>
              <a:t>2</a:t>
            </a:fld>
            <a:endParaRPr lang="en-US" dirty="0">
              <a:solidFill>
                <a:schemeClr val="tx1"/>
              </a:solidFill>
              <a:latin typeface="Arial"/>
              <a:cs typeface="Arial"/>
            </a:endParaRPr>
          </a:p>
        </p:txBody>
      </p:sp>
      <p:pic>
        <p:nvPicPr>
          <p:cNvPr id="57" name="Picture 56" descr="s13_quotes.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232680" y="279353"/>
            <a:ext cx="525765" cy="354711"/>
          </a:xfrm>
          <a:prstGeom prst="rect">
            <a:avLst/>
          </a:prstGeom>
        </p:spPr>
      </p:pic>
      <p:pic>
        <p:nvPicPr>
          <p:cNvPr id="63" name="Picture 62" descr="s4_riask.png"/>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3464404" y="3033088"/>
            <a:ext cx="456269" cy="226885"/>
          </a:xfrm>
          <a:prstGeom prst="rect">
            <a:avLst/>
          </a:prstGeom>
        </p:spPr>
      </p:pic>
      <p:sp>
        <p:nvSpPr>
          <p:cNvPr id="94" name="Rectangle 93"/>
          <p:cNvSpPr/>
          <p:nvPr/>
        </p:nvSpPr>
        <p:spPr>
          <a:xfrm>
            <a:off x="963849" y="2027958"/>
            <a:ext cx="2823820" cy="796257"/>
          </a:xfrm>
          <a:prstGeom prst="rect">
            <a:avLst/>
          </a:prstGeom>
          <a:solidFill>
            <a:schemeClr val="accent3"/>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89" descr="s4_riask.png"/>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7992295" y="3033088"/>
            <a:ext cx="456269" cy="226885"/>
          </a:xfrm>
          <a:prstGeom prst="rect">
            <a:avLst/>
          </a:prstGeom>
        </p:spPr>
      </p:pic>
      <p:pic>
        <p:nvPicPr>
          <p:cNvPr id="49" name="Picture 48" descr="NWoiK8Kp.jpe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9922" y="2041820"/>
            <a:ext cx="766715" cy="766715"/>
          </a:xfrm>
          <a:prstGeom prst="rect">
            <a:avLst/>
          </a:prstGeom>
        </p:spPr>
      </p:pic>
      <p:sp>
        <p:nvSpPr>
          <p:cNvPr id="95" name="Rectangle 94"/>
          <p:cNvSpPr/>
          <p:nvPr/>
        </p:nvSpPr>
        <p:spPr>
          <a:xfrm>
            <a:off x="5497017" y="2027958"/>
            <a:ext cx="2823820" cy="796257"/>
          </a:xfrm>
          <a:prstGeom prst="rect">
            <a:avLst/>
          </a:prstGeom>
          <a:solidFill>
            <a:schemeClr val="accent3"/>
          </a:solidFill>
          <a:ln>
            <a:solidFill>
              <a:srgbClr val="F87E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descr="91ea09a6535666e18ca3c56f731f67ef.jpe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49755" y="2043638"/>
            <a:ext cx="766715" cy="766715"/>
          </a:xfrm>
          <a:prstGeom prst="rect">
            <a:avLst/>
          </a:prstGeom>
        </p:spPr>
      </p:pic>
      <p:sp>
        <p:nvSpPr>
          <p:cNvPr id="74" name="Slide Number Placeholder 5"/>
          <p:cNvSpPr>
            <a:spLocks noGrp="1"/>
          </p:cNvSpPr>
          <p:nvPr>
            <p:ph type="sldNum" sz="quarter" idx="4"/>
          </p:nvPr>
        </p:nvSpPr>
        <p:spPr>
          <a:xfrm>
            <a:off x="6705600" y="65087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2</a:t>
            </a:fld>
            <a:endParaRPr lang="en-US" dirty="0">
              <a:latin typeface="Arial"/>
              <a:cs typeface="Arial"/>
            </a:endParaRPr>
          </a:p>
        </p:txBody>
      </p:sp>
    </p:spTree>
    <p:extLst>
      <p:ext uri="{BB962C8B-B14F-4D97-AF65-F5344CB8AC3E}">
        <p14:creationId xmlns:p14="http://schemas.microsoft.com/office/powerpoint/2010/main" val="40295552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3925060" y="1783875"/>
            <a:ext cx="4902200" cy="4159250"/>
          </a:xfrm>
        </p:spPr>
        <p:txBody>
          <a:bodyPr>
            <a:normAutofit/>
          </a:bodyPr>
          <a:lstStyle/>
          <a:p>
            <a:pPr marL="0" indent="0">
              <a:buNone/>
            </a:pPr>
            <a:r>
              <a:rPr lang="en-US" sz="2000" b="1" dirty="0" smtClean="0">
                <a:solidFill>
                  <a:srgbClr val="FFFFFF"/>
                </a:solidFill>
                <a:latin typeface="Arial"/>
                <a:cs typeface="Arial"/>
              </a:rPr>
              <a:t>Creators </a:t>
            </a:r>
            <a:r>
              <a:rPr lang="en-US" sz="2000" b="1" dirty="0">
                <a:solidFill>
                  <a:srgbClr val="FFFFFF"/>
                </a:solidFill>
                <a:latin typeface="Arial"/>
                <a:cs typeface="Arial"/>
              </a:rPr>
              <a:t>of </a:t>
            </a:r>
            <a:r>
              <a:rPr lang="en-US" sz="2000" b="1" dirty="0" smtClean="0">
                <a:solidFill>
                  <a:srgbClr val="FFFFFF"/>
                </a:solidFill>
                <a:latin typeface="Arial"/>
                <a:cs typeface="Arial"/>
              </a:rPr>
              <a:t>Riak</a:t>
            </a:r>
            <a:endParaRPr lang="en-US" sz="2000" b="1" dirty="0">
              <a:solidFill>
                <a:srgbClr val="FFFFFF"/>
              </a:solidFill>
              <a:latin typeface="Arial"/>
              <a:cs typeface="Arial"/>
            </a:endParaRPr>
          </a:p>
          <a:p>
            <a:pPr marL="0" indent="0">
              <a:buNone/>
            </a:pPr>
            <a:r>
              <a:rPr lang="en-US" sz="2000" dirty="0" smtClean="0">
                <a:solidFill>
                  <a:srgbClr val="FFFFFF"/>
                </a:solidFill>
                <a:latin typeface="Arial"/>
                <a:cs typeface="Arial"/>
              </a:rPr>
              <a:t>Distributed</a:t>
            </a:r>
            <a:r>
              <a:rPr lang="en-US" sz="2000" dirty="0">
                <a:solidFill>
                  <a:srgbClr val="FFFFFF"/>
                </a:solidFill>
                <a:latin typeface="Arial"/>
                <a:cs typeface="Arial"/>
              </a:rPr>
              <a:t>, Highly Available, </a:t>
            </a:r>
            <a:r>
              <a:rPr lang="en-US" sz="2000" dirty="0" err="1">
                <a:solidFill>
                  <a:srgbClr val="FFFFFF"/>
                </a:solidFill>
                <a:latin typeface="Arial"/>
                <a:cs typeface="Arial"/>
              </a:rPr>
              <a:t>NoSQL</a:t>
            </a:r>
            <a:r>
              <a:rPr lang="en-US" sz="2000" dirty="0">
                <a:solidFill>
                  <a:srgbClr val="FFFFFF"/>
                </a:solidFill>
                <a:latin typeface="Arial"/>
                <a:cs typeface="Arial"/>
              </a:rPr>
              <a:t> </a:t>
            </a:r>
            <a:r>
              <a:rPr lang="en-US" sz="2000" dirty="0" smtClean="0">
                <a:solidFill>
                  <a:srgbClr val="FFFFFF"/>
                </a:solidFill>
                <a:latin typeface="Arial"/>
                <a:cs typeface="Arial"/>
              </a:rPr>
              <a:t>Database.  2011 </a:t>
            </a:r>
            <a:r>
              <a:rPr lang="en-US" sz="2000" dirty="0">
                <a:solidFill>
                  <a:srgbClr val="FFFFFF"/>
                </a:solidFill>
                <a:latin typeface="Arial"/>
                <a:cs typeface="Arial"/>
              </a:rPr>
              <a:t>– </a:t>
            </a:r>
            <a:r>
              <a:rPr lang="en-US" sz="2000" dirty="0" err="1">
                <a:solidFill>
                  <a:srgbClr val="FFFFFF"/>
                </a:solidFill>
                <a:latin typeface="Arial"/>
                <a:cs typeface="Arial"/>
              </a:rPr>
              <a:t>Riak</a:t>
            </a:r>
            <a:r>
              <a:rPr lang="en-US" sz="2000" dirty="0">
                <a:solidFill>
                  <a:srgbClr val="FFFFFF"/>
                </a:solidFill>
                <a:latin typeface="Arial"/>
                <a:cs typeface="Arial"/>
              </a:rPr>
              <a:t> </a:t>
            </a:r>
            <a:r>
              <a:rPr lang="en-US" sz="2000" dirty="0" smtClean="0">
                <a:solidFill>
                  <a:srgbClr val="FFFFFF"/>
                </a:solidFill>
                <a:latin typeface="Arial"/>
                <a:cs typeface="Arial"/>
              </a:rPr>
              <a:t>v1.0</a:t>
            </a:r>
          </a:p>
          <a:p>
            <a:pPr marL="0" indent="0">
              <a:buNone/>
            </a:pPr>
            <a:endParaRPr lang="en-US" sz="1600" b="1" dirty="0">
              <a:solidFill>
                <a:srgbClr val="FFFFFF"/>
              </a:solidFill>
              <a:latin typeface="Arial"/>
              <a:cs typeface="Arial"/>
            </a:endParaRPr>
          </a:p>
          <a:p>
            <a:pPr marL="0" indent="0">
              <a:buNone/>
            </a:pPr>
            <a:r>
              <a:rPr lang="en-US" sz="2000" b="1" dirty="0" smtClean="0">
                <a:solidFill>
                  <a:srgbClr val="FFFFFF"/>
                </a:solidFill>
                <a:latin typeface="Arial"/>
                <a:cs typeface="Arial"/>
              </a:rPr>
              <a:t>Global Offices </a:t>
            </a:r>
            <a:r>
              <a:rPr lang="en-US" sz="2000" b="1" dirty="0">
                <a:solidFill>
                  <a:srgbClr val="FFFFFF"/>
                </a:solidFill>
                <a:latin typeface="Arial"/>
                <a:cs typeface="Arial"/>
              </a:rPr>
              <a:t/>
            </a:r>
            <a:br>
              <a:rPr lang="en-US" sz="2000" b="1" dirty="0">
                <a:solidFill>
                  <a:srgbClr val="FFFFFF"/>
                </a:solidFill>
                <a:latin typeface="Arial"/>
                <a:cs typeface="Arial"/>
              </a:rPr>
            </a:br>
            <a:r>
              <a:rPr lang="en-US" sz="2000" dirty="0" smtClean="0">
                <a:solidFill>
                  <a:srgbClr val="FFFFFF"/>
                </a:solidFill>
                <a:latin typeface="Arial"/>
                <a:cs typeface="Arial"/>
              </a:rPr>
              <a:t>Seattle </a:t>
            </a:r>
            <a:r>
              <a:rPr lang="en-US" sz="2000" dirty="0">
                <a:solidFill>
                  <a:srgbClr val="FFFFFF"/>
                </a:solidFill>
                <a:latin typeface="Arial"/>
                <a:cs typeface="Arial"/>
              </a:rPr>
              <a:t>(HQ), Washington DC, London, Tokyo</a:t>
            </a:r>
          </a:p>
          <a:p>
            <a:pPr marL="0" indent="0">
              <a:buNone/>
            </a:pPr>
            <a:endParaRPr lang="en-US" sz="1600" b="1" dirty="0">
              <a:solidFill>
                <a:srgbClr val="FFFFFF"/>
              </a:solidFill>
              <a:latin typeface="Arial"/>
              <a:cs typeface="Arial"/>
            </a:endParaRPr>
          </a:p>
          <a:p>
            <a:pPr marL="0" indent="0">
              <a:buNone/>
            </a:pPr>
            <a:r>
              <a:rPr lang="en-US" sz="2000" b="1" dirty="0">
                <a:solidFill>
                  <a:srgbClr val="FFFFFF"/>
                </a:solidFill>
                <a:latin typeface="Arial"/>
                <a:cs typeface="Arial"/>
              </a:rPr>
              <a:t>100+ employees</a:t>
            </a:r>
          </a:p>
          <a:p>
            <a:pPr marL="0" indent="0">
              <a:buNone/>
            </a:pPr>
            <a:endParaRPr lang="en-US" sz="1600" b="1" dirty="0">
              <a:solidFill>
                <a:srgbClr val="FFFFFF"/>
              </a:solidFill>
              <a:latin typeface="Arial"/>
              <a:cs typeface="Arial"/>
            </a:endParaRPr>
          </a:p>
          <a:p>
            <a:pPr marL="0" indent="0">
              <a:buNone/>
            </a:pPr>
            <a:r>
              <a:rPr lang="en-US" sz="2000" b="1" dirty="0">
                <a:solidFill>
                  <a:srgbClr val="FFFFFF"/>
                </a:solidFill>
                <a:latin typeface="Arial"/>
                <a:cs typeface="Arial"/>
              </a:rPr>
              <a:t>Customers – 30% of Fortune </a:t>
            </a:r>
            <a:r>
              <a:rPr lang="en-US" sz="2000" b="1" dirty="0" smtClean="0">
                <a:solidFill>
                  <a:srgbClr val="FFFFFF"/>
                </a:solidFill>
                <a:latin typeface="Arial"/>
                <a:cs typeface="Arial"/>
              </a:rPr>
              <a:t>50</a:t>
            </a:r>
          </a:p>
          <a:p>
            <a:pPr marL="0" indent="0">
              <a:buNone/>
            </a:pPr>
            <a:endParaRPr lang="en-US" sz="1800" dirty="0">
              <a:latin typeface="Arial"/>
              <a:cs typeface="Arial"/>
            </a:endParaRPr>
          </a:p>
        </p:txBody>
      </p:sp>
      <p:sp>
        <p:nvSpPr>
          <p:cNvPr id="2" name="Title 1"/>
          <p:cNvSpPr>
            <a:spLocks noGrp="1"/>
          </p:cNvSpPr>
          <p:nvPr>
            <p:ph type="title"/>
          </p:nvPr>
        </p:nvSpPr>
        <p:spPr/>
        <p:txBody>
          <a:bodyPr/>
          <a:lstStyle/>
          <a:p>
            <a:r>
              <a:rPr lang="en-US" dirty="0" smtClean="0">
                <a:latin typeface="Arial"/>
                <a:cs typeface="Arial"/>
              </a:rPr>
              <a:t>WHO IS BASHO?</a:t>
            </a:r>
            <a:endParaRPr lang="en-US" dirty="0">
              <a:latin typeface="Arial"/>
              <a:cs typeface="Arial"/>
            </a:endParaRPr>
          </a:p>
        </p:txBody>
      </p:sp>
      <p:sp>
        <p:nvSpPr>
          <p:cNvPr id="6"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3</a:t>
            </a:fld>
            <a:endParaRPr lang="en-US" dirty="0">
              <a:latin typeface="Arial"/>
              <a:cs typeface="Arial"/>
            </a:endParaRPr>
          </a:p>
        </p:txBody>
      </p:sp>
      <p:pic>
        <p:nvPicPr>
          <p:cNvPr id="19" name="Picture 18" descr="s4_rias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9394" y="1650182"/>
            <a:ext cx="2239717" cy="1113727"/>
          </a:xfrm>
          <a:prstGeom prst="rect">
            <a:avLst/>
          </a:prstGeom>
        </p:spPr>
      </p:pic>
      <p:pic>
        <p:nvPicPr>
          <p:cNvPr id="3" name="Picture 2" descr="unnam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519" y="3799286"/>
            <a:ext cx="1051407" cy="1809397"/>
          </a:xfrm>
          <a:prstGeom prst="rect">
            <a:avLst/>
          </a:prstGeom>
        </p:spPr>
      </p:pic>
    </p:spTree>
    <p:extLst>
      <p:ext uri="{BB962C8B-B14F-4D97-AF65-F5344CB8AC3E}">
        <p14:creationId xmlns:p14="http://schemas.microsoft.com/office/powerpoint/2010/main" val="388612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024257" y="2748328"/>
            <a:ext cx="5225938" cy="121655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48720" y="6205954"/>
            <a:ext cx="1492596"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24"/>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84129" y="6316461"/>
            <a:ext cx="1095407" cy="3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5"/>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709444" y="5536110"/>
            <a:ext cx="887828" cy="432839"/>
          </a:xfrm>
          <a:prstGeom prst="rect">
            <a:avLst/>
          </a:prstGeom>
        </p:spPr>
      </p:pic>
      <p:pic>
        <p:nvPicPr>
          <p:cNvPr id="7" name="Picture 6"/>
          <p:cNvPicPr>
            <a:picLocks noChangeAspect="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837254" y="6322688"/>
            <a:ext cx="1405085" cy="304008"/>
          </a:xfrm>
          <a:prstGeom prst="rect">
            <a:avLst/>
          </a:prstGeom>
        </p:spPr>
      </p:pic>
      <p:pic>
        <p:nvPicPr>
          <p:cNvPr id="8" name="il_fi" descr="http://www.michaelfoucher.com/uploads/1/1/3/4/11345670/5180130_orig.png"/>
          <p:cNvPicPr/>
          <p:nvPr/>
        </p:nvPicPr>
        <p:blipFill>
          <a:blip r:embed="rId6" cstate="email">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18289" y="5574097"/>
            <a:ext cx="1361247" cy="394852"/>
          </a:xfrm>
          <a:prstGeom prst="rect">
            <a:avLst/>
          </a:prstGeom>
          <a:noFill/>
          <a:ln>
            <a:noFill/>
          </a:ln>
        </p:spPr>
      </p:pic>
      <p:pic>
        <p:nvPicPr>
          <p:cNvPr id="9" name="Picture 8"/>
          <p:cNvPicPr>
            <a:picLocks noChangeAspect="1"/>
          </p:cNvPicPr>
          <p:nvPr/>
        </p:nvPicPr>
        <p:blipFill>
          <a:blip r:embed="rId7"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099184" y="4315012"/>
            <a:ext cx="1118162" cy="466434"/>
          </a:xfrm>
          <a:prstGeom prst="rect">
            <a:avLst/>
          </a:prstGeom>
        </p:spPr>
      </p:pic>
      <p:pic>
        <p:nvPicPr>
          <p:cNvPr id="10" name="Picture 9"/>
          <p:cNvPicPr>
            <a:picLocks noChangeAspect="1"/>
          </p:cNvPicPr>
          <p:nvPr/>
        </p:nvPicPr>
        <p:blipFill>
          <a:blip r:embed="rId8"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48720" y="269710"/>
            <a:ext cx="1748887" cy="369260"/>
          </a:xfrm>
          <a:prstGeom prst="rect">
            <a:avLst/>
          </a:prstGeom>
        </p:spPr>
      </p:pic>
      <p:pic>
        <p:nvPicPr>
          <p:cNvPr id="11" name="Shape 102"/>
          <p:cNvPicPr preferRelativeResize="0"/>
          <p:nvPr/>
        </p:nvPicPr>
        <p:blipFill>
          <a:blip r:embed="rId9">
            <a:duotone>
              <a:schemeClr val="accent5">
                <a:shade val="45000"/>
                <a:satMod val="135000"/>
              </a:schemeClr>
              <a:prstClr val="white"/>
            </a:duotone>
          </a:blip>
          <a:stretch>
            <a:fillRect/>
          </a:stretch>
        </p:blipFill>
        <p:spPr>
          <a:xfrm>
            <a:off x="4242339" y="6061703"/>
            <a:ext cx="975443" cy="650696"/>
          </a:xfrm>
          <a:prstGeom prst="rect">
            <a:avLst/>
          </a:prstGeom>
        </p:spPr>
      </p:pic>
      <p:pic>
        <p:nvPicPr>
          <p:cNvPr id="12" name="Shape 106"/>
          <p:cNvPicPr preferRelativeResize="0"/>
          <p:nvPr/>
        </p:nvPicPr>
        <p:blipFill>
          <a:blip r:embed="rId10">
            <a:duotone>
              <a:schemeClr val="accent5">
                <a:shade val="45000"/>
                <a:satMod val="135000"/>
              </a:schemeClr>
              <a:prstClr val="white"/>
            </a:duotone>
          </a:blip>
          <a:stretch>
            <a:fillRect/>
          </a:stretch>
        </p:blipFill>
        <p:spPr>
          <a:xfrm>
            <a:off x="275369" y="1656400"/>
            <a:ext cx="1336185" cy="308582"/>
          </a:xfrm>
          <a:prstGeom prst="rect">
            <a:avLst/>
          </a:prstGeom>
          <a:noFill/>
          <a:ln>
            <a:noFill/>
          </a:ln>
        </p:spPr>
      </p:pic>
      <p:pic>
        <p:nvPicPr>
          <p:cNvPr id="13" name="Shape 108"/>
          <p:cNvPicPr preferRelativeResize="0"/>
          <p:nvPr/>
        </p:nvPicPr>
        <p:blipFill>
          <a:blip r:embed="rId11">
            <a:duotone>
              <a:schemeClr val="accent5">
                <a:shade val="45000"/>
                <a:satMod val="135000"/>
              </a:schemeClr>
              <a:prstClr val="white"/>
            </a:duotone>
          </a:blip>
          <a:stretch>
            <a:fillRect/>
          </a:stretch>
        </p:blipFill>
        <p:spPr>
          <a:xfrm>
            <a:off x="3991345" y="1087028"/>
            <a:ext cx="1313532" cy="569372"/>
          </a:xfrm>
          <a:prstGeom prst="rect">
            <a:avLst/>
          </a:prstGeom>
          <a:noFill/>
          <a:ln>
            <a:noFill/>
          </a:ln>
        </p:spPr>
      </p:pic>
      <p:pic>
        <p:nvPicPr>
          <p:cNvPr id="14" name="Picture 13"/>
          <p:cNvPicPr>
            <a:picLocks noChangeAspect="1"/>
          </p:cNvPicPr>
          <p:nvPr/>
        </p:nvPicPr>
        <p:blipFill>
          <a:blip r:embed="rId12">
            <a:duotone>
              <a:schemeClr val="accent5">
                <a:shade val="45000"/>
                <a:satMod val="135000"/>
              </a:schemeClr>
              <a:prstClr val="white"/>
            </a:duotone>
          </a:blip>
          <a:stretch>
            <a:fillRect/>
          </a:stretch>
        </p:blipFill>
        <p:spPr>
          <a:xfrm>
            <a:off x="6206703" y="5648971"/>
            <a:ext cx="1198782" cy="378225"/>
          </a:xfrm>
          <a:prstGeom prst="rect">
            <a:avLst/>
          </a:prstGeom>
        </p:spPr>
      </p:pic>
      <p:pic>
        <p:nvPicPr>
          <p:cNvPr id="15" name="Picture 14"/>
          <p:cNvPicPr>
            <a:picLocks noChangeAspect="1"/>
          </p:cNvPicPr>
          <p:nvPr/>
        </p:nvPicPr>
        <p:blipFill>
          <a:blip r:embed="rId13">
            <a:duotone>
              <a:schemeClr val="accent5">
                <a:shade val="45000"/>
                <a:satMod val="135000"/>
              </a:schemeClr>
              <a:prstClr val="white"/>
            </a:duotone>
          </a:blip>
          <a:stretch>
            <a:fillRect/>
          </a:stretch>
        </p:blipFill>
        <p:spPr>
          <a:xfrm>
            <a:off x="2217264" y="4775303"/>
            <a:ext cx="1613791" cy="588738"/>
          </a:xfrm>
          <a:prstGeom prst="rect">
            <a:avLst/>
          </a:prstGeom>
        </p:spPr>
      </p:pic>
      <p:pic>
        <p:nvPicPr>
          <p:cNvPr id="16" name="Picture 15"/>
          <p:cNvPicPr>
            <a:picLocks noChangeAspect="1"/>
          </p:cNvPicPr>
          <p:nvPr/>
        </p:nvPicPr>
        <p:blipFill>
          <a:blip r:embed="rId14">
            <a:duotone>
              <a:schemeClr val="accent5">
                <a:shade val="45000"/>
                <a:satMod val="135000"/>
              </a:schemeClr>
              <a:prstClr val="white"/>
            </a:duotone>
          </a:blip>
          <a:stretch>
            <a:fillRect/>
          </a:stretch>
        </p:blipFill>
        <p:spPr>
          <a:xfrm>
            <a:off x="5461344" y="686958"/>
            <a:ext cx="1194688" cy="907659"/>
          </a:xfrm>
          <a:prstGeom prst="rect">
            <a:avLst/>
          </a:prstGeom>
        </p:spPr>
      </p:pic>
      <p:pic>
        <p:nvPicPr>
          <p:cNvPr id="17" name="Picture 16"/>
          <p:cNvPicPr>
            <a:picLocks noChangeAspect="1"/>
          </p:cNvPicPr>
          <p:nvPr/>
        </p:nvPicPr>
        <p:blipFill>
          <a:blip r:embed="rId15">
            <a:duotone>
              <a:schemeClr val="accent5">
                <a:shade val="45000"/>
                <a:satMod val="135000"/>
              </a:schemeClr>
              <a:prstClr val="white"/>
            </a:duotone>
          </a:blip>
          <a:stretch>
            <a:fillRect/>
          </a:stretch>
        </p:blipFill>
        <p:spPr>
          <a:xfrm>
            <a:off x="2217264" y="825149"/>
            <a:ext cx="622300" cy="622300"/>
          </a:xfrm>
          <a:prstGeom prst="rect">
            <a:avLst/>
          </a:prstGeom>
        </p:spPr>
      </p:pic>
      <p:pic>
        <p:nvPicPr>
          <p:cNvPr id="18" name="Picture 17"/>
          <p:cNvPicPr>
            <a:picLocks noChangeAspect="1"/>
          </p:cNvPicPr>
          <p:nvPr/>
        </p:nvPicPr>
        <p:blipFill>
          <a:blip r:embed="rId16">
            <a:duotone>
              <a:schemeClr val="accent5">
                <a:shade val="45000"/>
                <a:satMod val="135000"/>
              </a:schemeClr>
              <a:prstClr val="white"/>
            </a:duotone>
          </a:blip>
          <a:stretch>
            <a:fillRect/>
          </a:stretch>
        </p:blipFill>
        <p:spPr>
          <a:xfrm>
            <a:off x="257323" y="5574098"/>
            <a:ext cx="1039244" cy="400754"/>
          </a:xfrm>
          <a:prstGeom prst="rect">
            <a:avLst/>
          </a:prstGeom>
        </p:spPr>
      </p:pic>
      <p:pic>
        <p:nvPicPr>
          <p:cNvPr id="19" name="Picture 18"/>
          <p:cNvPicPr>
            <a:picLocks noChangeAspect="1"/>
          </p:cNvPicPr>
          <p:nvPr/>
        </p:nvPicPr>
        <p:blipFill>
          <a:blip r:embed="rId17">
            <a:duotone>
              <a:schemeClr val="accent5">
                <a:shade val="45000"/>
                <a:satMod val="135000"/>
              </a:schemeClr>
              <a:prstClr val="white"/>
            </a:duotone>
          </a:blip>
          <a:stretch>
            <a:fillRect/>
          </a:stretch>
        </p:blipFill>
        <p:spPr>
          <a:xfrm>
            <a:off x="3070815" y="771208"/>
            <a:ext cx="759953" cy="759953"/>
          </a:xfrm>
          <a:prstGeom prst="rect">
            <a:avLst/>
          </a:prstGeom>
        </p:spPr>
      </p:pic>
      <p:pic>
        <p:nvPicPr>
          <p:cNvPr id="20" name="Picture 19"/>
          <p:cNvPicPr>
            <a:picLocks noChangeAspect="1"/>
          </p:cNvPicPr>
          <p:nvPr/>
        </p:nvPicPr>
        <p:blipFill>
          <a:blip r:embed="rId18">
            <a:duotone>
              <a:schemeClr val="accent5">
                <a:shade val="45000"/>
                <a:satMod val="135000"/>
              </a:schemeClr>
              <a:prstClr val="white"/>
            </a:duotone>
          </a:blip>
          <a:stretch>
            <a:fillRect/>
          </a:stretch>
        </p:blipFill>
        <p:spPr>
          <a:xfrm>
            <a:off x="7999949" y="2448106"/>
            <a:ext cx="908502" cy="908502"/>
          </a:xfrm>
          <a:prstGeom prst="rect">
            <a:avLst/>
          </a:prstGeom>
        </p:spPr>
      </p:pic>
      <p:pic>
        <p:nvPicPr>
          <p:cNvPr id="21" name="Picture 20"/>
          <p:cNvPicPr>
            <a:picLocks noChangeAspect="1"/>
          </p:cNvPicPr>
          <p:nvPr/>
        </p:nvPicPr>
        <p:blipFill>
          <a:blip r:embed="rId19">
            <a:duotone>
              <a:schemeClr val="accent5">
                <a:shade val="45000"/>
                <a:satMod val="135000"/>
              </a:schemeClr>
              <a:prstClr val="white"/>
            </a:duotone>
          </a:blip>
          <a:stretch>
            <a:fillRect/>
          </a:stretch>
        </p:blipFill>
        <p:spPr>
          <a:xfrm>
            <a:off x="4363224" y="274651"/>
            <a:ext cx="1450539" cy="421870"/>
          </a:xfrm>
          <a:prstGeom prst="rect">
            <a:avLst/>
          </a:prstGeom>
        </p:spPr>
      </p:pic>
      <p:pic>
        <p:nvPicPr>
          <p:cNvPr id="22" name="Picture 21"/>
          <p:cNvPicPr>
            <a:picLocks noChangeAspect="1"/>
          </p:cNvPicPr>
          <p:nvPr/>
        </p:nvPicPr>
        <p:blipFill>
          <a:blip r:embed="rId20">
            <a:duotone>
              <a:schemeClr val="accent5">
                <a:shade val="45000"/>
                <a:satMod val="135000"/>
              </a:schemeClr>
              <a:prstClr val="white"/>
            </a:duotone>
          </a:blip>
          <a:stretch>
            <a:fillRect/>
          </a:stretch>
        </p:blipFill>
        <p:spPr>
          <a:xfrm>
            <a:off x="210943" y="992109"/>
            <a:ext cx="1537568" cy="430266"/>
          </a:xfrm>
          <a:prstGeom prst="rect">
            <a:avLst/>
          </a:prstGeom>
        </p:spPr>
      </p:pic>
      <p:pic>
        <p:nvPicPr>
          <p:cNvPr id="23" name="Picture 22"/>
          <p:cNvPicPr>
            <a:picLocks noChangeAspect="1"/>
          </p:cNvPicPr>
          <p:nvPr/>
        </p:nvPicPr>
        <p:blipFill>
          <a:blip r:embed="rId21">
            <a:duotone>
              <a:schemeClr val="accent5">
                <a:shade val="45000"/>
                <a:satMod val="135000"/>
              </a:schemeClr>
              <a:prstClr val="white"/>
            </a:duotone>
          </a:blip>
          <a:stretch>
            <a:fillRect/>
          </a:stretch>
        </p:blipFill>
        <p:spPr>
          <a:xfrm>
            <a:off x="7372047" y="234870"/>
            <a:ext cx="1645795" cy="504466"/>
          </a:xfrm>
          <a:prstGeom prst="rect">
            <a:avLst/>
          </a:prstGeom>
        </p:spPr>
      </p:pic>
      <p:pic>
        <p:nvPicPr>
          <p:cNvPr id="24" name="Picture 23"/>
          <p:cNvPicPr>
            <a:picLocks noChangeAspect="1"/>
          </p:cNvPicPr>
          <p:nvPr/>
        </p:nvPicPr>
        <p:blipFill>
          <a:blip r:embed="rId22">
            <a:duotone>
              <a:schemeClr val="accent5">
                <a:shade val="45000"/>
                <a:satMod val="135000"/>
              </a:schemeClr>
              <a:prstClr val="white"/>
            </a:duotone>
          </a:blip>
          <a:stretch>
            <a:fillRect/>
          </a:stretch>
        </p:blipFill>
        <p:spPr>
          <a:xfrm>
            <a:off x="197460" y="4941106"/>
            <a:ext cx="1751966" cy="441937"/>
          </a:xfrm>
          <a:prstGeom prst="rect">
            <a:avLst/>
          </a:prstGeom>
        </p:spPr>
      </p:pic>
      <p:pic>
        <p:nvPicPr>
          <p:cNvPr id="25" name="Picture 24"/>
          <p:cNvPicPr>
            <a:picLocks noChangeAspect="1"/>
          </p:cNvPicPr>
          <p:nvPr/>
        </p:nvPicPr>
        <p:blipFill>
          <a:blip r:embed="rId23">
            <a:duotone>
              <a:schemeClr val="accent5">
                <a:shade val="45000"/>
                <a:satMod val="135000"/>
              </a:schemeClr>
              <a:prstClr val="white"/>
            </a:duotone>
          </a:blip>
          <a:stretch>
            <a:fillRect/>
          </a:stretch>
        </p:blipFill>
        <p:spPr>
          <a:xfrm>
            <a:off x="8210818" y="4630717"/>
            <a:ext cx="768718" cy="820592"/>
          </a:xfrm>
          <a:prstGeom prst="rect">
            <a:avLst/>
          </a:prstGeom>
        </p:spPr>
      </p:pic>
      <p:pic>
        <p:nvPicPr>
          <p:cNvPr id="26" name="Picture 25"/>
          <p:cNvPicPr>
            <a:picLocks noChangeAspect="1"/>
          </p:cNvPicPr>
          <p:nvPr/>
        </p:nvPicPr>
        <p:blipFill>
          <a:blip r:embed="rId24">
            <a:duotone>
              <a:schemeClr val="accent5">
                <a:shade val="45000"/>
                <a:satMod val="135000"/>
              </a:schemeClr>
              <a:prstClr val="white"/>
            </a:duotone>
          </a:blip>
          <a:stretch>
            <a:fillRect/>
          </a:stretch>
        </p:blipFill>
        <p:spPr>
          <a:xfrm>
            <a:off x="6574562" y="2268400"/>
            <a:ext cx="1158342" cy="325784"/>
          </a:xfrm>
          <a:prstGeom prst="rect">
            <a:avLst/>
          </a:prstGeom>
        </p:spPr>
      </p:pic>
      <p:pic>
        <p:nvPicPr>
          <p:cNvPr id="27" name="Picture 26"/>
          <p:cNvPicPr>
            <a:picLocks noChangeAspect="1"/>
          </p:cNvPicPr>
          <p:nvPr/>
        </p:nvPicPr>
        <p:blipFill>
          <a:blip r:embed="rId25">
            <a:duotone>
              <a:schemeClr val="accent5">
                <a:shade val="45000"/>
                <a:satMod val="135000"/>
              </a:schemeClr>
              <a:prstClr val="white"/>
            </a:duotone>
          </a:blip>
          <a:stretch>
            <a:fillRect/>
          </a:stretch>
        </p:blipFill>
        <p:spPr>
          <a:xfrm>
            <a:off x="305445" y="2728011"/>
            <a:ext cx="1222843" cy="499948"/>
          </a:xfrm>
          <a:prstGeom prst="rect">
            <a:avLst/>
          </a:prstGeom>
        </p:spPr>
      </p:pic>
      <p:pic>
        <p:nvPicPr>
          <p:cNvPr id="28" name="Picture 27"/>
          <p:cNvPicPr>
            <a:picLocks noChangeAspect="1"/>
          </p:cNvPicPr>
          <p:nvPr/>
        </p:nvPicPr>
        <p:blipFill>
          <a:blip r:embed="rId26">
            <a:duotone>
              <a:schemeClr val="accent5">
                <a:shade val="45000"/>
                <a:satMod val="135000"/>
              </a:schemeClr>
              <a:prstClr val="white"/>
            </a:duotone>
          </a:blip>
          <a:stretch>
            <a:fillRect/>
          </a:stretch>
        </p:blipFill>
        <p:spPr>
          <a:xfrm>
            <a:off x="275369" y="4150744"/>
            <a:ext cx="1021198" cy="646758"/>
          </a:xfrm>
          <a:prstGeom prst="rect">
            <a:avLst/>
          </a:prstGeom>
        </p:spPr>
      </p:pic>
      <p:pic>
        <p:nvPicPr>
          <p:cNvPr id="29" name="Picture 28"/>
          <p:cNvPicPr>
            <a:picLocks noChangeAspect="1"/>
          </p:cNvPicPr>
          <p:nvPr/>
        </p:nvPicPr>
        <p:blipFill>
          <a:blip r:embed="rId27">
            <a:duotone>
              <a:schemeClr val="accent5">
                <a:shade val="45000"/>
                <a:satMod val="135000"/>
              </a:schemeClr>
              <a:prstClr val="white"/>
            </a:duotone>
          </a:blip>
          <a:stretch>
            <a:fillRect/>
          </a:stretch>
        </p:blipFill>
        <p:spPr>
          <a:xfrm>
            <a:off x="2217264" y="373192"/>
            <a:ext cx="1750860" cy="252124"/>
          </a:xfrm>
          <a:prstGeom prst="rect">
            <a:avLst/>
          </a:prstGeom>
        </p:spPr>
      </p:pic>
      <p:pic>
        <p:nvPicPr>
          <p:cNvPr id="30" name="Picture 29"/>
          <p:cNvPicPr>
            <a:picLocks noChangeAspect="1"/>
          </p:cNvPicPr>
          <p:nvPr/>
        </p:nvPicPr>
        <p:blipFill>
          <a:blip r:embed="rId28">
            <a:duotone>
              <a:schemeClr val="accent5">
                <a:shade val="45000"/>
                <a:satMod val="135000"/>
              </a:schemeClr>
              <a:prstClr val="white"/>
            </a:duotone>
          </a:blip>
          <a:stretch>
            <a:fillRect/>
          </a:stretch>
        </p:blipFill>
        <p:spPr>
          <a:xfrm>
            <a:off x="5928344" y="1422375"/>
            <a:ext cx="1190709" cy="704639"/>
          </a:xfrm>
          <a:prstGeom prst="rect">
            <a:avLst/>
          </a:prstGeom>
        </p:spPr>
      </p:pic>
      <p:pic>
        <p:nvPicPr>
          <p:cNvPr id="31" name="Picture 30"/>
          <p:cNvPicPr>
            <a:picLocks noChangeAspect="1"/>
          </p:cNvPicPr>
          <p:nvPr/>
        </p:nvPicPr>
        <p:blipFill>
          <a:blip r:embed="rId29">
            <a:duotone>
              <a:schemeClr val="accent5">
                <a:shade val="45000"/>
                <a:satMod val="135000"/>
              </a:schemeClr>
              <a:prstClr val="white"/>
            </a:duotone>
          </a:blip>
          <a:stretch>
            <a:fillRect/>
          </a:stretch>
        </p:blipFill>
        <p:spPr>
          <a:xfrm>
            <a:off x="2182579" y="1656400"/>
            <a:ext cx="2314682" cy="791706"/>
          </a:xfrm>
          <a:prstGeom prst="rect">
            <a:avLst/>
          </a:prstGeom>
        </p:spPr>
      </p:pic>
      <p:pic>
        <p:nvPicPr>
          <p:cNvPr id="32" name="Picture 31"/>
          <p:cNvPicPr>
            <a:picLocks noChangeAspect="1"/>
          </p:cNvPicPr>
          <p:nvPr/>
        </p:nvPicPr>
        <p:blipFill>
          <a:blip r:embed="rId30">
            <a:duotone>
              <a:schemeClr val="accent5">
                <a:shade val="45000"/>
                <a:satMod val="135000"/>
              </a:schemeClr>
              <a:prstClr val="white"/>
            </a:duotone>
          </a:blip>
          <a:stretch>
            <a:fillRect/>
          </a:stretch>
        </p:blipFill>
        <p:spPr>
          <a:xfrm>
            <a:off x="4497261" y="1658697"/>
            <a:ext cx="1223160" cy="713511"/>
          </a:xfrm>
          <a:prstGeom prst="rect">
            <a:avLst/>
          </a:prstGeom>
        </p:spPr>
      </p:pic>
      <p:pic>
        <p:nvPicPr>
          <p:cNvPr id="33" name="Picture 32"/>
          <p:cNvPicPr>
            <a:picLocks noChangeAspect="1"/>
          </p:cNvPicPr>
          <p:nvPr/>
        </p:nvPicPr>
        <p:blipFill>
          <a:blip r:embed="rId31">
            <a:duotone>
              <a:schemeClr val="accent5">
                <a:shade val="45000"/>
                <a:satMod val="135000"/>
              </a:schemeClr>
              <a:prstClr val="white"/>
            </a:duotone>
          </a:blip>
          <a:stretch>
            <a:fillRect/>
          </a:stretch>
        </p:blipFill>
        <p:spPr>
          <a:xfrm>
            <a:off x="1434614" y="4418565"/>
            <a:ext cx="1464390" cy="204700"/>
          </a:xfrm>
          <a:prstGeom prst="rect">
            <a:avLst/>
          </a:prstGeom>
        </p:spPr>
      </p:pic>
      <p:pic>
        <p:nvPicPr>
          <p:cNvPr id="34" name="Picture 33"/>
          <p:cNvPicPr>
            <a:picLocks noChangeAspect="1"/>
          </p:cNvPicPr>
          <p:nvPr/>
        </p:nvPicPr>
        <p:blipFill>
          <a:blip r:embed="rId32">
            <a:duotone>
              <a:schemeClr val="accent5">
                <a:shade val="45000"/>
                <a:satMod val="135000"/>
              </a:schemeClr>
              <a:prstClr val="white"/>
            </a:duotone>
          </a:blip>
          <a:stretch>
            <a:fillRect/>
          </a:stretch>
        </p:blipFill>
        <p:spPr>
          <a:xfrm>
            <a:off x="4662143" y="5451309"/>
            <a:ext cx="1229016" cy="415158"/>
          </a:xfrm>
          <a:prstGeom prst="rect">
            <a:avLst/>
          </a:prstGeom>
        </p:spPr>
      </p:pic>
      <p:pic>
        <p:nvPicPr>
          <p:cNvPr id="35" name="Picture 34"/>
          <p:cNvPicPr>
            <a:picLocks noChangeAspect="1"/>
          </p:cNvPicPr>
          <p:nvPr/>
        </p:nvPicPr>
        <p:blipFill>
          <a:blip r:embed="rId33">
            <a:duotone>
              <a:schemeClr val="accent5">
                <a:shade val="45000"/>
                <a:satMod val="135000"/>
              </a:schemeClr>
              <a:prstClr val="white"/>
            </a:duotone>
          </a:blip>
          <a:stretch>
            <a:fillRect/>
          </a:stretch>
        </p:blipFill>
        <p:spPr>
          <a:xfrm>
            <a:off x="6840092" y="991387"/>
            <a:ext cx="1063909" cy="430988"/>
          </a:xfrm>
          <a:prstGeom prst="rect">
            <a:avLst/>
          </a:prstGeom>
        </p:spPr>
      </p:pic>
      <p:pic>
        <p:nvPicPr>
          <p:cNvPr id="36" name="Picture 35" descr="Screen Shot 2015-01-27 at 17.06.29.png"/>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995754" y="224887"/>
            <a:ext cx="1137796" cy="462071"/>
          </a:xfrm>
          <a:prstGeom prst="rect">
            <a:avLst/>
          </a:prstGeom>
        </p:spPr>
      </p:pic>
      <p:pic>
        <p:nvPicPr>
          <p:cNvPr id="37" name="Picture 36"/>
          <p:cNvPicPr>
            <a:picLocks noChangeAspect="1"/>
          </p:cNvPicPr>
          <p:nvPr/>
        </p:nvPicPr>
        <p:blipFill>
          <a:blip r:embed="rId35">
            <a:duotone>
              <a:schemeClr val="accent5">
                <a:shade val="45000"/>
                <a:satMod val="135000"/>
              </a:schemeClr>
              <a:prstClr val="white"/>
            </a:duotone>
          </a:blip>
          <a:stretch>
            <a:fillRect/>
          </a:stretch>
        </p:blipFill>
        <p:spPr>
          <a:xfrm>
            <a:off x="7724677" y="1793192"/>
            <a:ext cx="1183774" cy="371380"/>
          </a:xfrm>
          <a:prstGeom prst="rect">
            <a:avLst/>
          </a:prstGeom>
        </p:spPr>
      </p:pic>
      <p:pic>
        <p:nvPicPr>
          <p:cNvPr id="38" name="Picture 37"/>
          <p:cNvPicPr>
            <a:picLocks noChangeAspect="1"/>
          </p:cNvPicPr>
          <p:nvPr/>
        </p:nvPicPr>
        <p:blipFill>
          <a:blip r:embed="rId36">
            <a:duotone>
              <a:schemeClr val="accent5">
                <a:shade val="45000"/>
                <a:satMod val="135000"/>
              </a:schemeClr>
              <a:prstClr val="white"/>
            </a:duotone>
          </a:blip>
          <a:stretch>
            <a:fillRect/>
          </a:stretch>
        </p:blipFill>
        <p:spPr>
          <a:xfrm>
            <a:off x="8076231" y="791336"/>
            <a:ext cx="903305" cy="964261"/>
          </a:xfrm>
          <a:prstGeom prst="rect">
            <a:avLst/>
          </a:prstGeom>
        </p:spPr>
      </p:pic>
      <p:pic>
        <p:nvPicPr>
          <p:cNvPr id="39" name="Picture 38"/>
          <p:cNvPicPr>
            <a:picLocks noChangeAspect="1"/>
          </p:cNvPicPr>
          <p:nvPr/>
        </p:nvPicPr>
        <p:blipFill>
          <a:blip r:embed="rId37">
            <a:duotone>
              <a:schemeClr val="accent5">
                <a:shade val="45000"/>
                <a:satMod val="135000"/>
              </a:schemeClr>
              <a:prstClr val="white"/>
            </a:duotone>
          </a:blip>
          <a:stretch>
            <a:fillRect/>
          </a:stretch>
        </p:blipFill>
        <p:spPr>
          <a:xfrm>
            <a:off x="4217813" y="4739122"/>
            <a:ext cx="820207" cy="612000"/>
          </a:xfrm>
          <a:prstGeom prst="rect">
            <a:avLst/>
          </a:prstGeom>
        </p:spPr>
      </p:pic>
      <p:pic>
        <p:nvPicPr>
          <p:cNvPr id="40" name="Picture 39"/>
          <p:cNvPicPr>
            <a:picLocks noChangeAspect="1"/>
          </p:cNvPicPr>
          <p:nvPr/>
        </p:nvPicPr>
        <p:blipFill>
          <a:blip r:embed="rId38">
            <a:duotone>
              <a:schemeClr val="accent5">
                <a:shade val="45000"/>
                <a:satMod val="135000"/>
              </a:schemeClr>
              <a:prstClr val="white"/>
            </a:duotone>
          </a:blip>
          <a:stretch>
            <a:fillRect/>
          </a:stretch>
        </p:blipFill>
        <p:spPr>
          <a:xfrm>
            <a:off x="7513185" y="3551211"/>
            <a:ext cx="1395266" cy="354624"/>
          </a:xfrm>
          <a:prstGeom prst="rect">
            <a:avLst/>
          </a:prstGeom>
        </p:spPr>
      </p:pic>
      <p:pic>
        <p:nvPicPr>
          <p:cNvPr id="41" name="Picture 40"/>
          <p:cNvPicPr>
            <a:picLocks noChangeAspect="1"/>
          </p:cNvPicPr>
          <p:nvPr/>
        </p:nvPicPr>
        <p:blipFill>
          <a:blip r:embed="rId39">
            <a:duotone>
              <a:schemeClr val="accent5">
                <a:shade val="45000"/>
                <a:satMod val="135000"/>
              </a:schemeClr>
              <a:prstClr val="white"/>
            </a:duotone>
          </a:blip>
          <a:stretch>
            <a:fillRect/>
          </a:stretch>
        </p:blipFill>
        <p:spPr>
          <a:xfrm>
            <a:off x="7372047" y="4097790"/>
            <a:ext cx="1658438" cy="367024"/>
          </a:xfrm>
          <a:prstGeom prst="rect">
            <a:avLst/>
          </a:prstGeom>
        </p:spPr>
      </p:pic>
      <p:pic>
        <p:nvPicPr>
          <p:cNvPr id="42" name="Picture 41"/>
          <p:cNvPicPr>
            <a:picLocks noChangeAspect="1"/>
          </p:cNvPicPr>
          <p:nvPr/>
        </p:nvPicPr>
        <p:blipFill>
          <a:blip r:embed="rId40">
            <a:duotone>
              <a:schemeClr val="accent5">
                <a:shade val="45000"/>
                <a:satMod val="135000"/>
              </a:schemeClr>
              <a:prstClr val="white"/>
            </a:duotone>
          </a:blip>
          <a:stretch>
            <a:fillRect/>
          </a:stretch>
        </p:blipFill>
        <p:spPr>
          <a:xfrm>
            <a:off x="7372047" y="4684880"/>
            <a:ext cx="633099" cy="698163"/>
          </a:xfrm>
          <a:prstGeom prst="rect">
            <a:avLst/>
          </a:prstGeom>
        </p:spPr>
      </p:pic>
      <p:pic>
        <p:nvPicPr>
          <p:cNvPr id="43" name="Picture 42"/>
          <p:cNvPicPr>
            <a:picLocks noChangeAspect="1"/>
          </p:cNvPicPr>
          <p:nvPr/>
        </p:nvPicPr>
        <p:blipFill>
          <a:blip r:embed="rId41">
            <a:duotone>
              <a:schemeClr val="accent5">
                <a:shade val="45000"/>
                <a:satMod val="135000"/>
              </a:schemeClr>
              <a:prstClr val="white"/>
            </a:duotone>
          </a:blip>
          <a:stretch>
            <a:fillRect/>
          </a:stretch>
        </p:blipFill>
        <p:spPr>
          <a:xfrm>
            <a:off x="275369" y="2192627"/>
            <a:ext cx="1722238" cy="327727"/>
          </a:xfrm>
          <a:prstGeom prst="rect">
            <a:avLst/>
          </a:prstGeom>
        </p:spPr>
      </p:pic>
      <p:pic>
        <p:nvPicPr>
          <p:cNvPr id="44" name="Picture 43"/>
          <p:cNvPicPr>
            <a:picLocks noChangeAspect="1"/>
          </p:cNvPicPr>
          <p:nvPr/>
        </p:nvPicPr>
        <p:blipFill>
          <a:blip r:embed="rId42">
            <a:duotone>
              <a:schemeClr val="accent5">
                <a:shade val="45000"/>
                <a:satMod val="135000"/>
              </a:schemeClr>
              <a:prstClr val="white"/>
            </a:duotone>
          </a:blip>
          <a:stretch>
            <a:fillRect/>
          </a:stretch>
        </p:blipFill>
        <p:spPr>
          <a:xfrm>
            <a:off x="1997607" y="6122117"/>
            <a:ext cx="630693" cy="586259"/>
          </a:xfrm>
          <a:prstGeom prst="rect">
            <a:avLst/>
          </a:prstGeom>
        </p:spPr>
      </p:pic>
      <p:pic>
        <p:nvPicPr>
          <p:cNvPr id="45" name="Picture 44"/>
          <p:cNvPicPr>
            <a:picLocks noChangeAspect="1"/>
          </p:cNvPicPr>
          <p:nvPr/>
        </p:nvPicPr>
        <p:blipFill>
          <a:blip r:embed="rId43">
            <a:duotone>
              <a:schemeClr val="accent5">
                <a:shade val="45000"/>
                <a:satMod val="135000"/>
              </a:schemeClr>
              <a:prstClr val="white"/>
            </a:duotone>
          </a:blip>
          <a:stretch>
            <a:fillRect/>
          </a:stretch>
        </p:blipFill>
        <p:spPr>
          <a:xfrm>
            <a:off x="2863217" y="5574097"/>
            <a:ext cx="1593733" cy="239060"/>
          </a:xfrm>
          <a:prstGeom prst="rect">
            <a:avLst/>
          </a:prstGeom>
        </p:spPr>
      </p:pic>
      <p:pic>
        <p:nvPicPr>
          <p:cNvPr id="46" name="Shape 95"/>
          <p:cNvPicPr preferRelativeResize="0"/>
          <p:nvPr/>
        </p:nvPicPr>
        <p:blipFill>
          <a:blip r:embed="rId44">
            <a:alphaModFix/>
            <a:duotone>
              <a:schemeClr val="accent5">
                <a:shade val="45000"/>
                <a:satMod val="135000"/>
              </a:schemeClr>
              <a:prstClr val="white"/>
            </a:duotone>
          </a:blip>
          <a:stretch>
            <a:fillRect/>
          </a:stretch>
        </p:blipFill>
        <p:spPr>
          <a:xfrm>
            <a:off x="5217782" y="4488458"/>
            <a:ext cx="739285" cy="618087"/>
          </a:xfrm>
          <a:prstGeom prst="rect">
            <a:avLst/>
          </a:prstGeom>
          <a:noFill/>
          <a:ln>
            <a:noFill/>
          </a:ln>
        </p:spPr>
      </p:pic>
      <p:pic>
        <p:nvPicPr>
          <p:cNvPr id="47" name="Picture 46"/>
          <p:cNvPicPr>
            <a:picLocks noChangeAspect="1"/>
          </p:cNvPicPr>
          <p:nvPr/>
        </p:nvPicPr>
        <p:blipFill>
          <a:blip r:embed="rId45">
            <a:duotone>
              <a:schemeClr val="accent5">
                <a:shade val="45000"/>
                <a:satMod val="135000"/>
              </a:schemeClr>
              <a:prstClr val="white"/>
            </a:duotone>
          </a:blip>
          <a:stretch>
            <a:fillRect/>
          </a:stretch>
        </p:blipFill>
        <p:spPr>
          <a:xfrm>
            <a:off x="6388109" y="6344207"/>
            <a:ext cx="1335650" cy="282489"/>
          </a:xfrm>
          <a:prstGeom prst="rect">
            <a:avLst/>
          </a:prstGeom>
        </p:spPr>
      </p:pic>
      <p:pic>
        <p:nvPicPr>
          <p:cNvPr id="48" name="Picture 47"/>
          <p:cNvPicPr>
            <a:picLocks noChangeAspect="1"/>
          </p:cNvPicPr>
          <p:nvPr/>
        </p:nvPicPr>
        <p:blipFill>
          <a:blip r:embed="rId46">
            <a:duotone>
              <a:schemeClr val="accent5">
                <a:shade val="45000"/>
                <a:satMod val="135000"/>
              </a:schemeClr>
              <a:prstClr val="white"/>
            </a:duotone>
          </a:blip>
          <a:stretch>
            <a:fillRect/>
          </a:stretch>
        </p:blipFill>
        <p:spPr>
          <a:xfrm>
            <a:off x="3270956" y="4335922"/>
            <a:ext cx="1203246" cy="287343"/>
          </a:xfrm>
          <a:prstGeom prst="rect">
            <a:avLst/>
          </a:prstGeom>
        </p:spPr>
      </p:pic>
      <p:pic>
        <p:nvPicPr>
          <p:cNvPr id="49" name="Picture 48"/>
          <p:cNvPicPr>
            <a:picLocks noChangeAspect="1"/>
          </p:cNvPicPr>
          <p:nvPr/>
        </p:nvPicPr>
        <p:blipFill>
          <a:blip r:embed="rId47">
            <a:duotone>
              <a:schemeClr val="accent5">
                <a:shade val="45000"/>
                <a:satMod val="135000"/>
              </a:schemeClr>
              <a:prstClr val="white"/>
            </a:duotone>
          </a:blip>
          <a:stretch>
            <a:fillRect/>
          </a:stretch>
        </p:blipFill>
        <p:spPr>
          <a:xfrm>
            <a:off x="6058688" y="4997556"/>
            <a:ext cx="897309" cy="453753"/>
          </a:xfrm>
          <a:prstGeom prst="rect">
            <a:avLst/>
          </a:prstGeom>
        </p:spPr>
      </p:pic>
      <p:pic>
        <p:nvPicPr>
          <p:cNvPr id="50" name="Shape 84"/>
          <p:cNvPicPr preferRelativeResize="0"/>
          <p:nvPr/>
        </p:nvPicPr>
        <p:blipFill>
          <a:blip r:embed="rId48">
            <a:alphaModFix/>
            <a:duotone>
              <a:schemeClr val="accent5">
                <a:shade val="45000"/>
                <a:satMod val="135000"/>
              </a:schemeClr>
              <a:prstClr val="white"/>
            </a:duotone>
          </a:blip>
          <a:stretch>
            <a:fillRect/>
          </a:stretch>
        </p:blipFill>
        <p:spPr>
          <a:xfrm>
            <a:off x="275369" y="3460735"/>
            <a:ext cx="1434075" cy="504151"/>
          </a:xfrm>
          <a:prstGeom prst="rect">
            <a:avLst/>
          </a:prstGeom>
          <a:noFill/>
          <a:ln>
            <a:noFill/>
          </a:ln>
        </p:spPr>
      </p:pic>
      <p:pic>
        <p:nvPicPr>
          <p:cNvPr id="51" name="Picture 50"/>
          <p:cNvPicPr>
            <a:picLocks noChangeAspect="1"/>
          </p:cNvPicPr>
          <p:nvPr/>
        </p:nvPicPr>
        <p:blipFill>
          <a:blip r:embed="rId49">
            <a:duotone>
              <a:schemeClr val="accent5">
                <a:shade val="45000"/>
                <a:satMod val="135000"/>
              </a:schemeClr>
              <a:prstClr val="white"/>
            </a:duotone>
          </a:blip>
          <a:stretch>
            <a:fillRect/>
          </a:stretch>
        </p:blipFill>
        <p:spPr>
          <a:xfrm>
            <a:off x="5386449" y="6008659"/>
            <a:ext cx="742680" cy="671096"/>
          </a:xfrm>
          <a:prstGeom prst="rect">
            <a:avLst/>
          </a:prstGeom>
        </p:spPr>
      </p:pic>
      <p:sp>
        <p:nvSpPr>
          <p:cNvPr id="52" name="Title 6"/>
          <p:cNvSpPr>
            <a:spLocks noGrp="1"/>
          </p:cNvSpPr>
          <p:nvPr>
            <p:ph type="title"/>
          </p:nvPr>
        </p:nvSpPr>
        <p:spPr>
          <a:xfrm>
            <a:off x="549748" y="2822815"/>
            <a:ext cx="8229600" cy="1109704"/>
          </a:xfrm>
        </p:spPr>
        <p:txBody>
          <a:bodyPr>
            <a:normAutofit/>
          </a:bodyPr>
          <a:lstStyle/>
          <a:p>
            <a:r>
              <a:rPr lang="en-US" dirty="0">
                <a:solidFill>
                  <a:srgbClr val="F8981D"/>
                </a:solidFill>
                <a:latin typeface="Arial"/>
                <a:cs typeface="Arial"/>
              </a:rPr>
              <a:t>RIAK </a:t>
            </a:r>
            <a:r>
              <a:rPr lang="en-US" dirty="0" smtClean="0">
                <a:solidFill>
                  <a:srgbClr val="F8981D"/>
                </a:solidFill>
                <a:latin typeface="Arial"/>
                <a:cs typeface="Arial"/>
              </a:rPr>
              <a:t>DEPLOYED </a:t>
            </a:r>
            <a:br>
              <a:rPr lang="en-US" dirty="0" smtClean="0">
                <a:solidFill>
                  <a:srgbClr val="F8981D"/>
                </a:solidFill>
                <a:latin typeface="Arial"/>
                <a:cs typeface="Arial"/>
              </a:rPr>
            </a:br>
            <a:r>
              <a:rPr lang="en-US" dirty="0" smtClean="0">
                <a:solidFill>
                  <a:srgbClr val="F8981D"/>
                </a:solidFill>
                <a:latin typeface="Arial"/>
                <a:cs typeface="Arial"/>
              </a:rPr>
              <a:t>WORLDWIDE</a:t>
            </a:r>
            <a:endParaRPr lang="en-US" dirty="0">
              <a:solidFill>
                <a:srgbClr val="F8981D"/>
              </a:solidFill>
              <a:latin typeface="Arial"/>
              <a:cs typeface="Arial"/>
            </a:endParaRPr>
          </a:p>
        </p:txBody>
      </p:sp>
    </p:spTree>
    <p:extLst>
      <p:ext uri="{BB962C8B-B14F-4D97-AF65-F5344CB8AC3E}">
        <p14:creationId xmlns:p14="http://schemas.microsoft.com/office/powerpoint/2010/main" val="275375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41270" y="274638"/>
            <a:ext cx="8564627" cy="6380402"/>
            <a:chOff x="0" y="1670918"/>
            <a:chExt cx="9155292" cy="4503946"/>
          </a:xfrm>
        </p:grpSpPr>
        <p:pic>
          <p:nvPicPr>
            <p:cNvPr id="55" name="Picture 54" descr="worldmap.jpg"/>
            <p:cNvPicPr>
              <a:picLocks noChangeAspect="1"/>
            </p:cNvPicPr>
            <p:nvPr/>
          </p:nvPicPr>
          <p:blipFill>
            <a:blip r:embed="rId3">
              <a:clrChange>
                <a:clrFrom>
                  <a:srgbClr val="FFFFFF"/>
                </a:clrFrom>
                <a:clrTo>
                  <a:srgbClr val="FFFFFF">
                    <a:alpha val="0"/>
                  </a:srgbClr>
                </a:clrTo>
              </a:clrChange>
              <a:alphaModFix amt="13000"/>
            </a:blip>
            <a:stretch>
              <a:fillRect/>
            </a:stretch>
          </p:blipFill>
          <p:spPr>
            <a:xfrm>
              <a:off x="0" y="1670918"/>
              <a:ext cx="9144000" cy="4503946"/>
            </a:xfrm>
            <a:prstGeom prst="rect">
              <a:avLst/>
            </a:prstGeom>
          </p:spPr>
        </p:pic>
        <p:grpSp>
          <p:nvGrpSpPr>
            <p:cNvPr id="56" name="Group 55"/>
            <p:cNvGrpSpPr/>
            <p:nvPr/>
          </p:nvGrpSpPr>
          <p:grpSpPr>
            <a:xfrm>
              <a:off x="931333" y="2586879"/>
              <a:ext cx="860778" cy="836475"/>
              <a:chOff x="-1969875" y="986989"/>
              <a:chExt cx="2522282" cy="2427747"/>
            </a:xfrm>
          </p:grpSpPr>
          <p:graphicFrame>
            <p:nvGraphicFramePr>
              <p:cNvPr id="77" name="Content Placeholder 1"/>
              <p:cNvGraphicFramePr>
                <a:graphicFrameLocks/>
              </p:cNvGraphicFramePr>
              <p:nvPr>
                <p:extLst>
                  <p:ext uri="{D42A27DB-BD31-4B8C-83A1-F6EECF244321}">
                    <p14:modId xmlns:p14="http://schemas.microsoft.com/office/powerpoint/2010/main" val="3942396195"/>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4"/>
              </a:graphicData>
            </a:graphic>
          </p:graphicFrame>
          <p:pic>
            <p:nvPicPr>
              <p:cNvPr id="78" name="Picture 77" descr="nod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79" name="Picture 78" descr="node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80" name="Picture 79" descr="node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81" name="Picture 80" descr="node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82" name="Picture 81" descr="node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83" name="Picture 82" descr="node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grpSp>
          <p:nvGrpSpPr>
            <p:cNvPr id="57" name="Group 56"/>
            <p:cNvGrpSpPr/>
            <p:nvPr/>
          </p:nvGrpSpPr>
          <p:grpSpPr>
            <a:xfrm>
              <a:off x="3962400" y="2209800"/>
              <a:ext cx="860778" cy="836475"/>
              <a:chOff x="-1969875" y="986989"/>
              <a:chExt cx="2522282" cy="2427747"/>
            </a:xfrm>
          </p:grpSpPr>
          <p:graphicFrame>
            <p:nvGraphicFramePr>
              <p:cNvPr id="70" name="Content Placeholder 1"/>
              <p:cNvGraphicFramePr>
                <a:graphicFrameLocks/>
              </p:cNvGraphicFramePr>
              <p:nvPr>
                <p:extLst>
                  <p:ext uri="{D42A27DB-BD31-4B8C-83A1-F6EECF244321}">
                    <p14:modId xmlns:p14="http://schemas.microsoft.com/office/powerpoint/2010/main" val="3151276709"/>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11"/>
              </a:graphicData>
            </a:graphic>
          </p:graphicFrame>
          <p:pic>
            <p:nvPicPr>
              <p:cNvPr id="71" name="Picture 70" descr="nod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72" name="Picture 71" descr="node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73" name="Picture 72" descr="node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74" name="Picture 73" descr="node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75" name="Picture 74" descr="node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76" name="Picture 75" descr="node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grpSp>
          <p:nvGrpSpPr>
            <p:cNvPr id="58" name="Group 57"/>
            <p:cNvGrpSpPr/>
            <p:nvPr/>
          </p:nvGrpSpPr>
          <p:grpSpPr>
            <a:xfrm>
              <a:off x="7239000" y="2438400"/>
              <a:ext cx="860778" cy="836475"/>
              <a:chOff x="-1969875" y="986989"/>
              <a:chExt cx="2522282" cy="2427747"/>
            </a:xfrm>
          </p:grpSpPr>
          <p:graphicFrame>
            <p:nvGraphicFramePr>
              <p:cNvPr id="63" name="Content Placeholder 1"/>
              <p:cNvGraphicFramePr>
                <a:graphicFrameLocks/>
              </p:cNvGraphicFramePr>
              <p:nvPr>
                <p:extLst>
                  <p:ext uri="{D42A27DB-BD31-4B8C-83A1-F6EECF244321}">
                    <p14:modId xmlns:p14="http://schemas.microsoft.com/office/powerpoint/2010/main" val="3324424657"/>
                  </p:ext>
                </p:extLst>
              </p:nvPr>
            </p:nvGraphicFramePr>
            <p:xfrm>
              <a:off x="-1969875" y="986989"/>
              <a:ext cx="2522282" cy="2425736"/>
            </p:xfrm>
            <a:graphic>
              <a:graphicData uri="http://schemas.openxmlformats.org/drawingml/2006/chart">
                <c:chart xmlns:c="http://schemas.openxmlformats.org/drawingml/2006/chart" xmlns:r="http://schemas.openxmlformats.org/officeDocument/2006/relationships" r:id="rId12"/>
              </a:graphicData>
            </a:graphic>
          </p:graphicFrame>
          <p:pic>
            <p:nvPicPr>
              <p:cNvPr id="64" name="Picture 63" descr="nod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95" y="1568777"/>
                <a:ext cx="610987" cy="610989"/>
              </a:xfrm>
              <a:prstGeom prst="rect">
                <a:avLst/>
              </a:prstGeom>
            </p:spPr>
          </p:pic>
          <p:pic>
            <p:nvPicPr>
              <p:cNvPr id="65" name="Picture 64" descr="node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05" y="2379662"/>
                <a:ext cx="613181" cy="613183"/>
              </a:xfrm>
              <a:prstGeom prst="rect">
                <a:avLst/>
              </a:prstGeom>
            </p:spPr>
          </p:pic>
          <p:pic>
            <p:nvPicPr>
              <p:cNvPr id="66" name="Picture 65" descr="node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191" y="2803747"/>
                <a:ext cx="610987" cy="610989"/>
              </a:xfrm>
              <a:prstGeom prst="rect">
                <a:avLst/>
              </a:prstGeom>
            </p:spPr>
          </p:pic>
          <p:pic>
            <p:nvPicPr>
              <p:cNvPr id="67" name="Picture 66" descr="node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1126" y="2394760"/>
                <a:ext cx="613181" cy="613181"/>
              </a:xfrm>
              <a:prstGeom prst="rect">
                <a:avLst/>
              </a:prstGeom>
            </p:spPr>
          </p:pic>
          <p:pic>
            <p:nvPicPr>
              <p:cNvPr id="68" name="Picture 67" descr="node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0429" y="1518990"/>
                <a:ext cx="610987" cy="610989"/>
              </a:xfrm>
              <a:prstGeom prst="rect">
                <a:avLst/>
              </a:prstGeom>
            </p:spPr>
          </p:pic>
          <p:pic>
            <p:nvPicPr>
              <p:cNvPr id="69" name="Picture 68" descr="node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77" y="1067837"/>
                <a:ext cx="640518" cy="640519"/>
              </a:xfrm>
              <a:prstGeom prst="rect">
                <a:avLst/>
              </a:prstGeom>
            </p:spPr>
          </p:pic>
        </p:grpSp>
        <p:cxnSp>
          <p:nvCxnSpPr>
            <p:cNvPr id="59" name="Curved Connector 58"/>
            <p:cNvCxnSpPr>
              <a:endCxn id="77" idx="1"/>
            </p:cNvCxnSpPr>
            <p:nvPr/>
          </p:nvCxnSpPr>
          <p:spPr bwMode="auto">
            <a:xfrm flipV="1">
              <a:off x="0" y="3004770"/>
              <a:ext cx="931333" cy="500430"/>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Curved Connector 59"/>
            <p:cNvCxnSpPr>
              <a:endCxn id="70" idx="1"/>
            </p:cNvCxnSpPr>
            <p:nvPr/>
          </p:nvCxnSpPr>
          <p:spPr bwMode="auto">
            <a:xfrm flipV="1">
              <a:off x="1752600" y="2627691"/>
              <a:ext cx="2209800" cy="387339"/>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Curved Connector 60"/>
            <p:cNvCxnSpPr>
              <a:endCxn id="63" idx="1"/>
            </p:cNvCxnSpPr>
            <p:nvPr/>
          </p:nvCxnSpPr>
          <p:spPr bwMode="auto">
            <a:xfrm>
              <a:off x="4870224" y="2564430"/>
              <a:ext cx="2368776" cy="291861"/>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Curved Connector 61"/>
            <p:cNvCxnSpPr>
              <a:endCxn id="63" idx="3"/>
            </p:cNvCxnSpPr>
            <p:nvPr/>
          </p:nvCxnSpPr>
          <p:spPr bwMode="auto">
            <a:xfrm rot="10800000">
              <a:off x="8099779" y="2856291"/>
              <a:ext cx="1055513" cy="462642"/>
            </a:xfrm>
            <a:prstGeom prst="curvedConnector3">
              <a:avLst/>
            </a:prstGeom>
            <a:solidFill>
              <a:schemeClr val="accent1"/>
            </a:solidFill>
            <a:ln w="152400" cap="flat" cmpd="tri"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TextBox 22"/>
          <p:cNvSpPr txBox="1"/>
          <p:nvPr/>
        </p:nvSpPr>
        <p:spPr>
          <a:xfrm>
            <a:off x="513728" y="3430732"/>
            <a:ext cx="3591979" cy="276999"/>
          </a:xfrm>
          <a:prstGeom prst="rect">
            <a:avLst/>
          </a:prstGeom>
          <a:noFill/>
        </p:spPr>
        <p:txBody>
          <a:bodyPr wrap="square" lIns="0" tIns="0" rIns="0" bIns="0" rtlCol="0">
            <a:spAutoFit/>
          </a:bodyPr>
          <a:lstStyle/>
          <a:p>
            <a:r>
              <a:rPr lang="en-US" dirty="0">
                <a:solidFill>
                  <a:schemeClr val="bg1"/>
                </a:solidFill>
                <a:latin typeface="Arial"/>
                <a:cs typeface="Arial"/>
              </a:rPr>
              <a:t>Everything works </a:t>
            </a:r>
            <a:r>
              <a:rPr lang="en-US" dirty="0" smtClean="0">
                <a:solidFill>
                  <a:schemeClr val="bg1"/>
                </a:solidFill>
                <a:latin typeface="Arial"/>
                <a:cs typeface="Arial"/>
              </a:rPr>
              <a:t>at </a:t>
            </a:r>
            <a:r>
              <a:rPr lang="en-US" dirty="0">
                <a:solidFill>
                  <a:schemeClr val="bg1"/>
                </a:solidFill>
                <a:latin typeface="Arial"/>
                <a:cs typeface="Arial"/>
              </a:rPr>
              <a:t>small </a:t>
            </a:r>
            <a:r>
              <a:rPr lang="en-US" dirty="0" smtClean="0">
                <a:solidFill>
                  <a:schemeClr val="bg1"/>
                </a:solidFill>
                <a:latin typeface="Arial"/>
                <a:cs typeface="Arial"/>
              </a:rPr>
              <a:t>scale!</a:t>
            </a:r>
          </a:p>
        </p:txBody>
      </p:sp>
      <p:sp>
        <p:nvSpPr>
          <p:cNvPr id="24" name="TextBox 23"/>
          <p:cNvSpPr txBox="1"/>
          <p:nvPr/>
        </p:nvSpPr>
        <p:spPr>
          <a:xfrm>
            <a:off x="513728" y="4235376"/>
            <a:ext cx="3601335" cy="553998"/>
          </a:xfrm>
          <a:prstGeom prst="rect">
            <a:avLst/>
          </a:prstGeom>
          <a:noFill/>
        </p:spPr>
        <p:txBody>
          <a:bodyPr wrap="square" lIns="0" tIns="0" rIns="0" bIns="0" rtlCol="0">
            <a:spAutoFit/>
          </a:bodyPr>
          <a:lstStyle/>
          <a:p>
            <a:r>
              <a:rPr lang="en-US" dirty="0">
                <a:solidFill>
                  <a:schemeClr val="bg1"/>
                </a:solidFill>
                <a:latin typeface="Arial"/>
                <a:cs typeface="Arial"/>
              </a:rPr>
              <a:t>What happens when </a:t>
            </a:r>
            <a:r>
              <a:rPr lang="en-US" dirty="0" smtClean="0">
                <a:solidFill>
                  <a:schemeClr val="bg1"/>
                </a:solidFill>
                <a:latin typeface="Arial"/>
                <a:cs typeface="Arial"/>
              </a:rPr>
              <a:t>something </a:t>
            </a:r>
            <a:r>
              <a:rPr lang="en-US" dirty="0">
                <a:solidFill>
                  <a:schemeClr val="bg1"/>
                </a:solidFill>
                <a:latin typeface="Arial"/>
                <a:cs typeface="Arial"/>
              </a:rPr>
              <a:t>goes </a:t>
            </a:r>
            <a:r>
              <a:rPr lang="en-US" dirty="0" smtClean="0">
                <a:solidFill>
                  <a:schemeClr val="bg1"/>
                </a:solidFill>
                <a:latin typeface="Arial"/>
                <a:cs typeface="Arial"/>
              </a:rPr>
              <a:t>wrong?</a:t>
            </a:r>
            <a:endParaRPr lang="en-US" dirty="0">
              <a:solidFill>
                <a:schemeClr val="bg1"/>
              </a:solidFill>
              <a:latin typeface="Arial"/>
              <a:cs typeface="Arial"/>
            </a:endParaRPr>
          </a:p>
        </p:txBody>
      </p:sp>
      <p:sp>
        <p:nvSpPr>
          <p:cNvPr id="25" name="TextBox 24"/>
          <p:cNvSpPr txBox="1"/>
          <p:nvPr/>
        </p:nvSpPr>
        <p:spPr>
          <a:xfrm>
            <a:off x="513728" y="5305233"/>
            <a:ext cx="3706761" cy="276999"/>
          </a:xfrm>
          <a:prstGeom prst="rect">
            <a:avLst/>
          </a:prstGeom>
          <a:noFill/>
        </p:spPr>
        <p:txBody>
          <a:bodyPr wrap="square" lIns="0" tIns="0" rIns="0" bIns="0" rtlCol="0">
            <a:spAutoFit/>
          </a:bodyPr>
          <a:lstStyle/>
          <a:p>
            <a:r>
              <a:rPr lang="en-US" dirty="0">
                <a:solidFill>
                  <a:schemeClr val="bg1"/>
                </a:solidFill>
                <a:latin typeface="Arial"/>
                <a:cs typeface="Arial"/>
              </a:rPr>
              <a:t>The customer </a:t>
            </a:r>
            <a:r>
              <a:rPr lang="en-US" dirty="0" smtClean="0">
                <a:solidFill>
                  <a:schemeClr val="bg1"/>
                </a:solidFill>
                <a:latin typeface="Arial"/>
                <a:cs typeface="Arial"/>
              </a:rPr>
              <a:t>experience matters?</a:t>
            </a:r>
            <a:endParaRPr lang="en-US" dirty="0">
              <a:solidFill>
                <a:schemeClr val="bg1"/>
              </a:solidFill>
              <a:latin typeface="Arial"/>
              <a:cs typeface="Arial"/>
            </a:endParaRPr>
          </a:p>
        </p:txBody>
      </p:sp>
      <p:sp>
        <p:nvSpPr>
          <p:cNvPr id="27" name="TextBox 26"/>
          <p:cNvSpPr txBox="1"/>
          <p:nvPr/>
        </p:nvSpPr>
        <p:spPr>
          <a:xfrm>
            <a:off x="5157534" y="3292233"/>
            <a:ext cx="4136074" cy="553998"/>
          </a:xfrm>
          <a:prstGeom prst="rect">
            <a:avLst/>
          </a:prstGeom>
          <a:noFill/>
        </p:spPr>
        <p:txBody>
          <a:bodyPr wrap="square" lIns="0" tIns="0" rIns="0" bIns="0" rtlCol="0">
            <a:spAutoFit/>
          </a:bodyPr>
          <a:lstStyle/>
          <a:p>
            <a:r>
              <a:rPr lang="en-US" dirty="0">
                <a:solidFill>
                  <a:schemeClr val="bg1"/>
                </a:solidFill>
                <a:latin typeface="Arial"/>
                <a:cs typeface="Arial"/>
              </a:rPr>
              <a:t>Scale out, up and down predictably </a:t>
            </a:r>
          </a:p>
          <a:p>
            <a:r>
              <a:rPr lang="en-US" dirty="0">
                <a:solidFill>
                  <a:schemeClr val="bg1"/>
                </a:solidFill>
                <a:latin typeface="Arial"/>
                <a:cs typeface="Arial"/>
              </a:rPr>
              <a:t>and </a:t>
            </a:r>
            <a:r>
              <a:rPr lang="en-US" dirty="0" smtClean="0">
                <a:solidFill>
                  <a:schemeClr val="bg1"/>
                </a:solidFill>
                <a:latin typeface="Arial"/>
                <a:cs typeface="Arial"/>
              </a:rPr>
              <a:t>linearly</a:t>
            </a:r>
            <a:endParaRPr lang="en-US" dirty="0">
              <a:solidFill>
                <a:schemeClr val="bg1"/>
              </a:solidFill>
              <a:latin typeface="Arial"/>
              <a:cs typeface="Arial"/>
            </a:endParaRPr>
          </a:p>
        </p:txBody>
      </p:sp>
      <p:sp>
        <p:nvSpPr>
          <p:cNvPr id="28" name="TextBox 27"/>
          <p:cNvSpPr txBox="1"/>
          <p:nvPr/>
        </p:nvSpPr>
        <p:spPr>
          <a:xfrm>
            <a:off x="5157533" y="4235376"/>
            <a:ext cx="4043117" cy="553998"/>
          </a:xfrm>
          <a:prstGeom prst="rect">
            <a:avLst/>
          </a:prstGeom>
          <a:noFill/>
        </p:spPr>
        <p:txBody>
          <a:bodyPr wrap="square" lIns="0" tIns="0" rIns="0" bIns="0" rtlCol="0">
            <a:spAutoFit/>
          </a:bodyPr>
          <a:lstStyle/>
          <a:p>
            <a:r>
              <a:rPr lang="en-US" dirty="0">
                <a:solidFill>
                  <a:schemeClr val="bg1"/>
                </a:solidFill>
                <a:latin typeface="Arial"/>
                <a:cs typeface="Arial"/>
              </a:rPr>
              <a:t>Survive server, network or data </a:t>
            </a:r>
          </a:p>
          <a:p>
            <a:r>
              <a:rPr lang="en-US" dirty="0">
                <a:solidFill>
                  <a:schemeClr val="bg1"/>
                </a:solidFill>
                <a:latin typeface="Arial"/>
                <a:cs typeface="Arial"/>
              </a:rPr>
              <a:t>center </a:t>
            </a:r>
            <a:r>
              <a:rPr lang="en-US" dirty="0" smtClean="0">
                <a:solidFill>
                  <a:schemeClr val="bg1"/>
                </a:solidFill>
                <a:latin typeface="Arial"/>
                <a:cs typeface="Arial"/>
              </a:rPr>
              <a:t>failures</a:t>
            </a:r>
            <a:endParaRPr lang="en-US" dirty="0">
              <a:solidFill>
                <a:schemeClr val="bg1"/>
              </a:solidFill>
              <a:latin typeface="Arial"/>
              <a:cs typeface="Arial"/>
            </a:endParaRPr>
          </a:p>
        </p:txBody>
      </p:sp>
      <p:sp>
        <p:nvSpPr>
          <p:cNvPr id="29" name="TextBox 28"/>
          <p:cNvSpPr txBox="1"/>
          <p:nvPr/>
        </p:nvSpPr>
        <p:spPr>
          <a:xfrm>
            <a:off x="5157534" y="5178768"/>
            <a:ext cx="3591978" cy="553998"/>
          </a:xfrm>
          <a:prstGeom prst="rect">
            <a:avLst/>
          </a:prstGeom>
          <a:noFill/>
        </p:spPr>
        <p:txBody>
          <a:bodyPr wrap="square" lIns="0" tIns="0" rIns="0" bIns="0" rtlCol="0">
            <a:spAutoFit/>
          </a:bodyPr>
          <a:lstStyle/>
          <a:p>
            <a:r>
              <a:rPr lang="en-US" dirty="0" smtClean="0">
                <a:solidFill>
                  <a:schemeClr val="bg1"/>
                </a:solidFill>
                <a:latin typeface="Arial"/>
                <a:cs typeface="Arial"/>
              </a:rPr>
              <a:t>Data </a:t>
            </a:r>
            <a:r>
              <a:rPr lang="en-US" dirty="0">
                <a:solidFill>
                  <a:schemeClr val="bg1"/>
                </a:solidFill>
                <a:latin typeface="Arial"/>
                <a:cs typeface="Arial"/>
              </a:rPr>
              <a:t>locality enables data operations </a:t>
            </a:r>
            <a:r>
              <a:rPr lang="en-US" dirty="0" smtClean="0">
                <a:solidFill>
                  <a:schemeClr val="bg1"/>
                </a:solidFill>
                <a:latin typeface="Arial"/>
                <a:cs typeface="Arial"/>
              </a:rPr>
              <a:t>close </a:t>
            </a:r>
            <a:r>
              <a:rPr lang="en-US" dirty="0">
                <a:solidFill>
                  <a:schemeClr val="bg1"/>
                </a:solidFill>
                <a:latin typeface="Arial"/>
                <a:cs typeface="Arial"/>
              </a:rPr>
              <a:t>to end-users</a:t>
            </a:r>
          </a:p>
        </p:txBody>
      </p:sp>
      <p:sp>
        <p:nvSpPr>
          <p:cNvPr id="44"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5</a:t>
            </a:fld>
            <a:endParaRPr lang="en-US">
              <a:latin typeface="Arial"/>
              <a:cs typeface="Arial"/>
            </a:endParaRPr>
          </a:p>
        </p:txBody>
      </p:sp>
      <p:sp>
        <p:nvSpPr>
          <p:cNvPr id="4" name="Title 3"/>
          <p:cNvSpPr>
            <a:spLocks noGrp="1"/>
          </p:cNvSpPr>
          <p:nvPr>
            <p:ph type="title" idx="4294967295"/>
          </p:nvPr>
        </p:nvSpPr>
        <p:spPr>
          <a:xfrm>
            <a:off x="0" y="274638"/>
            <a:ext cx="9144000" cy="754062"/>
          </a:xfrm>
        </p:spPr>
        <p:txBody>
          <a:bodyPr>
            <a:normAutofit/>
          </a:bodyPr>
          <a:lstStyle/>
          <a:p>
            <a:r>
              <a:rPr lang="en-US" dirty="0">
                <a:solidFill>
                  <a:srgbClr val="FFFFFF"/>
                </a:solidFill>
                <a:latin typeface="Arial"/>
                <a:cs typeface="Arial"/>
              </a:rPr>
              <a:t>WHY DISTRIBUTED SYSTEMS</a:t>
            </a:r>
            <a:r>
              <a:rPr lang="en-US" dirty="0" smtClean="0">
                <a:solidFill>
                  <a:srgbClr val="FFFFFF"/>
                </a:solidFill>
                <a:latin typeface="Arial"/>
                <a:cs typeface="Arial"/>
              </a:rPr>
              <a:t>?</a:t>
            </a:r>
            <a:endParaRPr lang="en-US" dirty="0">
              <a:latin typeface="Arial"/>
              <a:cs typeface="Arial"/>
            </a:endParaRPr>
          </a:p>
        </p:txBody>
      </p:sp>
      <p:pic>
        <p:nvPicPr>
          <p:cNvPr id="26" name="Picture 25" descr="s3_arrow.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0484" y="3337577"/>
            <a:ext cx="646198" cy="463311"/>
          </a:xfrm>
          <a:prstGeom prst="rect">
            <a:avLst/>
          </a:prstGeom>
        </p:spPr>
      </p:pic>
      <p:pic>
        <p:nvPicPr>
          <p:cNvPr id="31" name="Picture 30" descr="s3_arrow.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0484" y="4279996"/>
            <a:ext cx="646198" cy="463311"/>
          </a:xfrm>
          <a:prstGeom prst="rect">
            <a:avLst/>
          </a:prstGeom>
        </p:spPr>
      </p:pic>
      <p:pic>
        <p:nvPicPr>
          <p:cNvPr id="45" name="Picture 44" descr="s3_arrow.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0484" y="5222415"/>
            <a:ext cx="646198" cy="463311"/>
          </a:xfrm>
          <a:prstGeom prst="rect">
            <a:avLst/>
          </a:prstGeom>
        </p:spPr>
      </p:pic>
    </p:spTree>
    <p:extLst>
      <p:ext uri="{BB962C8B-B14F-4D97-AF65-F5344CB8AC3E}">
        <p14:creationId xmlns:p14="http://schemas.microsoft.com/office/powerpoint/2010/main" val="2322482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36629" y="3775037"/>
            <a:ext cx="3652445" cy="1439271"/>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87E13"/>
              </a:solidFill>
              <a:latin typeface="Arial"/>
              <a:cs typeface="Arial"/>
            </a:endParaRPr>
          </a:p>
        </p:txBody>
      </p:sp>
      <p:sp>
        <p:nvSpPr>
          <p:cNvPr id="14" name="Rectangle 13"/>
          <p:cNvSpPr/>
          <p:nvPr/>
        </p:nvSpPr>
        <p:spPr>
          <a:xfrm>
            <a:off x="719217" y="3760096"/>
            <a:ext cx="3652445" cy="1439271"/>
          </a:xfrm>
          <a:prstGeom prst="rect">
            <a:avLst/>
          </a:prstGeom>
          <a:solidFill>
            <a:schemeClr val="bg1"/>
          </a:solidFill>
          <a:ln cap="rnd">
            <a:solidFill>
              <a:srgbClr val="FE9A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87E13"/>
              </a:solidFill>
              <a:latin typeface="Arial"/>
              <a:cs typeface="Arial"/>
            </a:endParaRPr>
          </a:p>
        </p:txBody>
      </p:sp>
      <p:sp>
        <p:nvSpPr>
          <p:cNvPr id="9" name="Content Placeholder 8"/>
          <p:cNvSpPr>
            <a:spLocks noGrp="1"/>
          </p:cNvSpPr>
          <p:nvPr>
            <p:ph sz="half" idx="1"/>
          </p:nvPr>
        </p:nvSpPr>
        <p:spPr/>
        <p:txBody>
          <a:bodyPr/>
          <a:lstStyle/>
          <a:p>
            <a:pPr marL="0" indent="0" algn="ctr">
              <a:buClr>
                <a:schemeClr val="accent4"/>
              </a:buClr>
              <a:buNone/>
            </a:pPr>
            <a:r>
              <a:rPr lang="en-US" dirty="0">
                <a:latin typeface="Arial"/>
                <a:cs typeface="Arial"/>
              </a:rPr>
              <a:t>	</a:t>
            </a:r>
          </a:p>
        </p:txBody>
      </p:sp>
      <p:sp>
        <p:nvSpPr>
          <p:cNvPr id="2" name="Subtitle 1"/>
          <p:cNvSpPr>
            <a:spLocks noGrp="1"/>
          </p:cNvSpPr>
          <p:nvPr>
            <p:ph sz="half" idx="2"/>
          </p:nvPr>
        </p:nvSpPr>
        <p:spPr/>
        <p:txBody>
          <a:bodyPr>
            <a:normAutofit/>
          </a:bodyPr>
          <a:lstStyle/>
          <a:p>
            <a:endParaRPr lang="en-US" dirty="0">
              <a:latin typeface="Arial"/>
              <a:cs typeface="Arial"/>
            </a:endParaRPr>
          </a:p>
          <a:p>
            <a:endParaRPr lang="en-US" dirty="0">
              <a:latin typeface="Arial"/>
              <a:cs typeface="Arial"/>
            </a:endParaRPr>
          </a:p>
        </p:txBody>
      </p:sp>
      <p:sp>
        <p:nvSpPr>
          <p:cNvPr id="5" name="Title 4"/>
          <p:cNvSpPr>
            <a:spLocks noGrp="1"/>
          </p:cNvSpPr>
          <p:nvPr>
            <p:ph type="title"/>
          </p:nvPr>
        </p:nvSpPr>
        <p:spPr/>
        <p:txBody>
          <a:bodyPr>
            <a:noAutofit/>
          </a:bodyPr>
          <a:lstStyle/>
          <a:p>
            <a:r>
              <a:rPr lang="en-US" dirty="0" smtClean="0">
                <a:solidFill>
                  <a:srgbClr val="FFFFFF"/>
                </a:solidFill>
                <a:latin typeface="Arial"/>
                <a:cs typeface="Arial"/>
              </a:rPr>
              <a:t>BASHO </a:t>
            </a:r>
            <a:r>
              <a:rPr lang="en-US" dirty="0" smtClean="0">
                <a:solidFill>
                  <a:srgbClr val="FFFFFF"/>
                </a:solidFill>
                <a:latin typeface="Arial"/>
                <a:cs typeface="Arial"/>
              </a:rPr>
              <a:t>DEVELOPS</a:t>
            </a:r>
            <a:endParaRPr lang="en-US" sz="3600" dirty="0">
              <a:solidFill>
                <a:srgbClr val="FFFFFF"/>
              </a:solidFill>
              <a:latin typeface="Arial"/>
              <a:cs typeface="Arial"/>
            </a:endParaRPr>
          </a:p>
        </p:txBody>
      </p:sp>
      <p:sp>
        <p:nvSpPr>
          <p:cNvPr id="10" name="Subtitle 9"/>
          <p:cNvSpPr>
            <a:spLocks noGrp="1"/>
          </p:cNvSpPr>
          <p:nvPr>
            <p:ph type="subTitle" idx="10"/>
          </p:nvPr>
        </p:nvSpPr>
        <p:spPr>
          <a:xfrm>
            <a:off x="457200" y="850900"/>
            <a:ext cx="8229600" cy="533400"/>
          </a:xfrm>
        </p:spPr>
        <p:txBody>
          <a:bodyPr>
            <a:normAutofit/>
          </a:bodyPr>
          <a:lstStyle/>
          <a:p>
            <a:r>
              <a:rPr lang="en-US" dirty="0">
                <a:solidFill>
                  <a:schemeClr val="accent3"/>
                </a:solidFill>
                <a:latin typeface="Arial"/>
                <a:cs typeface="Arial"/>
              </a:rPr>
              <a:t>DISTRIBUTED </a:t>
            </a:r>
            <a:r>
              <a:rPr lang="en-US" dirty="0" smtClean="0">
                <a:solidFill>
                  <a:schemeClr val="accent3"/>
                </a:solidFill>
                <a:latin typeface="Arial"/>
                <a:cs typeface="Arial"/>
              </a:rPr>
              <a:t>SYSTEMS</a:t>
            </a:r>
            <a:endParaRPr lang="en-US" dirty="0">
              <a:solidFill>
                <a:schemeClr val="accent3"/>
              </a:solidFill>
              <a:latin typeface="Arial"/>
              <a:cs typeface="Arial"/>
            </a:endParaRPr>
          </a:p>
        </p:txBody>
      </p:sp>
      <p:sp>
        <p:nvSpPr>
          <p:cNvPr id="13"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6</a:t>
            </a:fld>
            <a:endParaRPr lang="en-US" dirty="0">
              <a:latin typeface="Arial"/>
              <a:cs typeface="Arial"/>
            </a:endParaRPr>
          </a:p>
        </p:txBody>
      </p:sp>
      <p:pic>
        <p:nvPicPr>
          <p:cNvPr id="20" name="Picture 19" descr="riak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28" y="2130126"/>
            <a:ext cx="3195819" cy="983824"/>
          </a:xfrm>
          <a:prstGeom prst="rect">
            <a:avLst/>
          </a:prstGeom>
        </p:spPr>
      </p:pic>
      <p:pic>
        <p:nvPicPr>
          <p:cNvPr id="21" name="Picture 20" descr="ria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744" y="2063373"/>
            <a:ext cx="3216665" cy="1605077"/>
          </a:xfrm>
          <a:prstGeom prst="rect">
            <a:avLst/>
          </a:prstGeom>
        </p:spPr>
      </p:pic>
      <p:sp>
        <p:nvSpPr>
          <p:cNvPr id="22" name="TextBox 21"/>
          <p:cNvSpPr txBox="1"/>
          <p:nvPr/>
        </p:nvSpPr>
        <p:spPr>
          <a:xfrm>
            <a:off x="980253" y="4071904"/>
            <a:ext cx="3152801" cy="800219"/>
          </a:xfrm>
          <a:prstGeom prst="rect">
            <a:avLst/>
          </a:prstGeom>
          <a:noFill/>
        </p:spPr>
        <p:txBody>
          <a:bodyPr wrap="none" rtlCol="0">
            <a:spAutoFit/>
          </a:bodyPr>
          <a:lstStyle/>
          <a:p>
            <a:pPr algn="ctr">
              <a:spcBef>
                <a:spcPts val="1200"/>
              </a:spcBef>
            </a:pPr>
            <a:r>
              <a:rPr lang="en-US" b="1" dirty="0" smtClean="0">
                <a:solidFill>
                  <a:srgbClr val="333333"/>
                </a:solidFill>
                <a:latin typeface="Arial"/>
                <a:cs typeface="Arial"/>
              </a:rPr>
              <a:t>Open Source</a:t>
            </a:r>
          </a:p>
          <a:p>
            <a:pPr algn="ctr">
              <a:spcBef>
                <a:spcPts val="1200"/>
              </a:spcBef>
            </a:pPr>
            <a:r>
              <a:rPr lang="en-US" dirty="0" smtClean="0">
                <a:solidFill>
                  <a:srgbClr val="333333"/>
                </a:solidFill>
                <a:latin typeface="Arial"/>
                <a:cs typeface="Arial"/>
              </a:rPr>
              <a:t>Distributed </a:t>
            </a:r>
            <a:r>
              <a:rPr lang="en-US" dirty="0" err="1" smtClean="0">
                <a:solidFill>
                  <a:srgbClr val="333333"/>
                </a:solidFill>
                <a:latin typeface="Arial"/>
                <a:cs typeface="Arial"/>
              </a:rPr>
              <a:t>NoSQL</a:t>
            </a:r>
            <a:r>
              <a:rPr lang="en-US" dirty="0" smtClean="0">
                <a:solidFill>
                  <a:srgbClr val="333333"/>
                </a:solidFill>
                <a:latin typeface="Arial"/>
                <a:cs typeface="Arial"/>
              </a:rPr>
              <a:t> Database</a:t>
            </a:r>
            <a:endParaRPr lang="en-US" dirty="0">
              <a:solidFill>
                <a:srgbClr val="333333"/>
              </a:solidFill>
              <a:latin typeface="Arial"/>
              <a:cs typeface="Arial"/>
            </a:endParaRPr>
          </a:p>
        </p:txBody>
      </p:sp>
      <p:sp>
        <p:nvSpPr>
          <p:cNvPr id="23" name="TextBox 22"/>
          <p:cNvSpPr txBox="1"/>
          <p:nvPr/>
        </p:nvSpPr>
        <p:spPr>
          <a:xfrm>
            <a:off x="5048592" y="4086845"/>
            <a:ext cx="3152801" cy="800219"/>
          </a:xfrm>
          <a:prstGeom prst="rect">
            <a:avLst/>
          </a:prstGeom>
          <a:noFill/>
        </p:spPr>
        <p:txBody>
          <a:bodyPr wrap="none" rtlCol="0">
            <a:spAutoFit/>
          </a:bodyPr>
          <a:lstStyle/>
          <a:p>
            <a:pPr algn="ctr">
              <a:spcBef>
                <a:spcPts val="1200"/>
              </a:spcBef>
            </a:pPr>
            <a:r>
              <a:rPr lang="en-US" b="1" dirty="0" smtClean="0">
                <a:solidFill>
                  <a:srgbClr val="333333"/>
                </a:solidFill>
                <a:latin typeface="Arial"/>
                <a:cs typeface="Arial"/>
              </a:rPr>
              <a:t>Commercial</a:t>
            </a:r>
          </a:p>
          <a:p>
            <a:pPr algn="ctr">
              <a:spcBef>
                <a:spcPts val="1200"/>
              </a:spcBef>
            </a:pPr>
            <a:r>
              <a:rPr lang="en-US" dirty="0" smtClean="0">
                <a:solidFill>
                  <a:srgbClr val="333333"/>
                </a:solidFill>
                <a:latin typeface="Arial"/>
                <a:cs typeface="Arial"/>
              </a:rPr>
              <a:t>Distributed NoSQL Database</a:t>
            </a:r>
          </a:p>
        </p:txBody>
      </p:sp>
      <p:cxnSp>
        <p:nvCxnSpPr>
          <p:cNvPr id="16" name="Shape 217"/>
          <p:cNvCxnSpPr/>
          <p:nvPr/>
        </p:nvCxnSpPr>
        <p:spPr>
          <a:xfrm>
            <a:off x="4583545" y="2694692"/>
            <a:ext cx="0" cy="3476929"/>
          </a:xfrm>
          <a:prstGeom prst="straightConnector1">
            <a:avLst/>
          </a:prstGeom>
          <a:noFill/>
          <a:ln w="9525" cap="flat">
            <a:solidFill>
              <a:schemeClr val="tx2">
                <a:lumMod val="60000"/>
                <a:lumOff val="40000"/>
              </a:schemeClr>
            </a:solidFill>
            <a:prstDash val="solid"/>
            <a:round/>
            <a:headEnd type="none" w="med" len="med"/>
            <a:tailEnd type="none" w="med" len="med"/>
          </a:ln>
        </p:spPr>
      </p:cxnSp>
    </p:spTree>
    <p:extLst>
      <p:ext uri="{BB962C8B-B14F-4D97-AF65-F5344CB8AC3E}">
        <p14:creationId xmlns:p14="http://schemas.microsoft.com/office/powerpoint/2010/main" val="274888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7</a:t>
            </a:fld>
            <a:endParaRPr lang="en-US" dirty="0">
              <a:latin typeface="Arial"/>
              <a:cs typeface="Arial"/>
            </a:endParaRPr>
          </a:p>
        </p:txBody>
      </p:sp>
      <p:sp>
        <p:nvSpPr>
          <p:cNvPr id="12" name="TextBox 11"/>
          <p:cNvSpPr txBox="1"/>
          <p:nvPr/>
        </p:nvSpPr>
        <p:spPr>
          <a:xfrm>
            <a:off x="2645418" y="2396963"/>
            <a:ext cx="2049811" cy="3093155"/>
          </a:xfrm>
          <a:prstGeom prst="rect">
            <a:avLst/>
          </a:prstGeom>
          <a:noFill/>
        </p:spPr>
        <p:txBody>
          <a:bodyPr wrap="square" lIns="0" tIns="0" rIns="0" bIns="0" rtlCol="0">
            <a:spAutoFit/>
          </a:bodyPr>
          <a:lstStyle/>
          <a:p>
            <a:pPr>
              <a:spcAft>
                <a:spcPts val="1800"/>
              </a:spcAft>
            </a:pPr>
            <a:r>
              <a:rPr lang="en-US" dirty="0" smtClean="0">
                <a:solidFill>
                  <a:schemeClr val="bg1"/>
                </a:solidFill>
                <a:latin typeface="Arial"/>
                <a:cs typeface="Arial"/>
              </a:rPr>
              <a:t>Scalability</a:t>
            </a:r>
          </a:p>
          <a:p>
            <a:pPr>
              <a:spcAft>
                <a:spcPts val="1800"/>
              </a:spcAft>
            </a:pPr>
            <a:r>
              <a:rPr lang="en-US" dirty="0" smtClean="0">
                <a:solidFill>
                  <a:schemeClr val="bg1"/>
                </a:solidFill>
                <a:latin typeface="Arial"/>
                <a:cs typeface="Arial"/>
              </a:rPr>
              <a:t>Low-Latency </a:t>
            </a:r>
          </a:p>
          <a:p>
            <a:pPr>
              <a:spcAft>
                <a:spcPts val="1800"/>
              </a:spcAft>
            </a:pPr>
            <a:r>
              <a:rPr lang="en-US" dirty="0" smtClean="0">
                <a:solidFill>
                  <a:schemeClr val="bg1"/>
                </a:solidFill>
                <a:latin typeface="Arial"/>
                <a:cs typeface="Arial"/>
              </a:rPr>
              <a:t>High Availability </a:t>
            </a:r>
            <a:endParaRPr lang="en-US" dirty="0">
              <a:solidFill>
                <a:schemeClr val="bg1"/>
              </a:solidFill>
              <a:latin typeface="Arial"/>
              <a:cs typeface="Arial"/>
            </a:endParaRPr>
          </a:p>
          <a:p>
            <a:pPr>
              <a:spcAft>
                <a:spcPts val="1800"/>
              </a:spcAft>
            </a:pPr>
            <a:r>
              <a:rPr lang="en-US" dirty="0">
                <a:solidFill>
                  <a:schemeClr val="bg1"/>
                </a:solidFill>
                <a:latin typeface="Arial"/>
                <a:cs typeface="Arial"/>
              </a:rPr>
              <a:t>Fault-</a:t>
            </a:r>
            <a:r>
              <a:rPr lang="en-US" dirty="0" smtClean="0">
                <a:solidFill>
                  <a:schemeClr val="bg1"/>
                </a:solidFill>
                <a:latin typeface="Arial"/>
                <a:cs typeface="Arial"/>
              </a:rPr>
              <a:t>Tolerance</a:t>
            </a:r>
            <a:endParaRPr lang="en-US" dirty="0">
              <a:solidFill>
                <a:schemeClr val="bg1"/>
              </a:solidFill>
              <a:latin typeface="Arial"/>
              <a:cs typeface="Arial"/>
            </a:endParaRPr>
          </a:p>
          <a:p>
            <a:pPr>
              <a:spcAft>
                <a:spcPts val="1800"/>
              </a:spcAft>
            </a:pPr>
            <a:r>
              <a:rPr lang="en-US" dirty="0" smtClean="0">
                <a:solidFill>
                  <a:schemeClr val="bg1"/>
                </a:solidFill>
                <a:latin typeface="Arial"/>
                <a:cs typeface="Arial"/>
              </a:rPr>
              <a:t>Operational Simplicity</a:t>
            </a:r>
          </a:p>
          <a:p>
            <a:pPr>
              <a:spcAft>
                <a:spcPts val="1800"/>
              </a:spcAft>
            </a:pPr>
            <a:r>
              <a:rPr lang="en-US" dirty="0" smtClean="0">
                <a:solidFill>
                  <a:schemeClr val="bg1"/>
                </a:solidFill>
                <a:latin typeface="Arial"/>
                <a:cs typeface="Arial"/>
              </a:rPr>
              <a:t>Multi-Model </a:t>
            </a:r>
          </a:p>
        </p:txBody>
      </p:sp>
      <p:pic>
        <p:nvPicPr>
          <p:cNvPr id="13" name="Picture 12" descr="s4_rias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330" y="3644124"/>
            <a:ext cx="1533950" cy="762775"/>
          </a:xfrm>
          <a:prstGeom prst="rect">
            <a:avLst/>
          </a:prstGeom>
        </p:spPr>
      </p:pic>
      <p:pic>
        <p:nvPicPr>
          <p:cNvPr id="14" name="Picture 13" descr="s4_riask.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85380" y="2396962"/>
            <a:ext cx="876399" cy="3229137"/>
          </a:xfrm>
          <a:prstGeom prst="rect">
            <a:avLst/>
          </a:prstGeom>
        </p:spPr>
      </p:pic>
      <p:pic>
        <p:nvPicPr>
          <p:cNvPr id="29" name="Picture 28" descr="s5_quest.png"/>
          <p:cNvPicPr>
            <a:picLocks noChangeAspect="1"/>
          </p:cNvPicPr>
          <p:nvPr/>
        </p:nvPicPr>
        <p:blipFill>
          <a:blip r:embed="rId5" cstate="screen">
            <a:alphaModFix amt="15000"/>
            <a:extLst>
              <a:ext uri="{28A0092B-C50C-407E-A947-70E740481C1C}">
                <a14:useLocalDpi xmlns:a14="http://schemas.microsoft.com/office/drawing/2010/main"/>
              </a:ext>
            </a:extLst>
          </a:blip>
          <a:stretch>
            <a:fillRect/>
          </a:stretch>
        </p:blipFill>
        <p:spPr>
          <a:xfrm>
            <a:off x="3892281" y="152401"/>
            <a:ext cx="1257299" cy="2068942"/>
          </a:xfrm>
          <a:prstGeom prst="rect">
            <a:avLst/>
          </a:prstGeom>
        </p:spPr>
      </p:pic>
      <p:sp>
        <p:nvSpPr>
          <p:cNvPr id="30" name="TextBox 29"/>
          <p:cNvSpPr txBox="1"/>
          <p:nvPr/>
        </p:nvSpPr>
        <p:spPr>
          <a:xfrm>
            <a:off x="2645418" y="620161"/>
            <a:ext cx="3795911" cy="492443"/>
          </a:xfrm>
          <a:prstGeom prst="rect">
            <a:avLst/>
          </a:prstGeom>
          <a:noFill/>
        </p:spPr>
        <p:txBody>
          <a:bodyPr wrap="none" lIns="0" tIns="0" rIns="0" bIns="0" rtlCol="0">
            <a:spAutoFit/>
          </a:bodyPr>
          <a:lstStyle/>
          <a:p>
            <a:pPr algn="ctr"/>
            <a:r>
              <a:rPr lang="en-US" sz="3200" dirty="0" smtClean="0">
                <a:solidFill>
                  <a:schemeClr val="bg1"/>
                </a:solidFill>
                <a:latin typeface="Arial"/>
                <a:cs typeface="Arial"/>
              </a:rPr>
              <a:t>WHAT MAKES RIAK</a:t>
            </a:r>
            <a:endParaRPr lang="en-US" sz="3200" dirty="0">
              <a:solidFill>
                <a:schemeClr val="bg1"/>
              </a:solidFill>
              <a:latin typeface="Arial"/>
              <a:cs typeface="Arial"/>
            </a:endParaRPr>
          </a:p>
        </p:txBody>
      </p:sp>
      <p:sp>
        <p:nvSpPr>
          <p:cNvPr id="31" name="TextBox 30"/>
          <p:cNvSpPr txBox="1"/>
          <p:nvPr/>
        </p:nvSpPr>
        <p:spPr>
          <a:xfrm>
            <a:off x="3892281" y="1173493"/>
            <a:ext cx="1396491" cy="430887"/>
          </a:xfrm>
          <a:prstGeom prst="rect">
            <a:avLst/>
          </a:prstGeom>
          <a:noFill/>
        </p:spPr>
        <p:txBody>
          <a:bodyPr wrap="none" lIns="0" tIns="0" rIns="0" bIns="0" rtlCol="0">
            <a:spAutoFit/>
          </a:bodyPr>
          <a:lstStyle/>
          <a:p>
            <a:pPr algn="ctr"/>
            <a:r>
              <a:rPr lang="en-US" sz="2800" dirty="0">
                <a:solidFill>
                  <a:srgbClr val="F8981D"/>
                </a:solidFill>
                <a:latin typeface="Arial"/>
                <a:cs typeface="Arial"/>
              </a:rPr>
              <a:t>UNIQUE</a:t>
            </a:r>
          </a:p>
        </p:txBody>
      </p:sp>
      <p:grpSp>
        <p:nvGrpSpPr>
          <p:cNvPr id="2" name="Group 1"/>
          <p:cNvGrpSpPr/>
          <p:nvPr/>
        </p:nvGrpSpPr>
        <p:grpSpPr>
          <a:xfrm>
            <a:off x="4657208" y="2396963"/>
            <a:ext cx="4326801" cy="3441645"/>
            <a:chOff x="4657208" y="2396963"/>
            <a:chExt cx="4326801" cy="3441645"/>
          </a:xfrm>
        </p:grpSpPr>
        <p:sp>
          <p:nvSpPr>
            <p:cNvPr id="10" name="TextBox 9"/>
            <p:cNvSpPr txBox="1"/>
            <p:nvPr/>
          </p:nvSpPr>
          <p:spPr>
            <a:xfrm>
              <a:off x="7268415" y="3445645"/>
              <a:ext cx="1715594" cy="2392963"/>
            </a:xfrm>
            <a:prstGeom prst="rect">
              <a:avLst/>
            </a:prstGeom>
            <a:noFill/>
          </p:spPr>
          <p:txBody>
            <a:bodyPr wrap="square" lIns="0" tIns="0" rIns="0" bIns="0" rtlCol="0">
              <a:spAutoFit/>
            </a:bodyPr>
            <a:lstStyle/>
            <a:p>
              <a:pPr>
                <a:spcAft>
                  <a:spcPts val="2400"/>
                </a:spcAft>
              </a:pPr>
              <a:r>
                <a:rPr lang="en-US" dirty="0" smtClean="0">
                  <a:solidFill>
                    <a:schemeClr val="bg1"/>
                  </a:solidFill>
                  <a:latin typeface="Arial"/>
                  <a:cs typeface="Arial"/>
                </a:rPr>
                <a:t>Multi- Datacenter Replication </a:t>
              </a:r>
            </a:p>
            <a:p>
              <a:pPr>
                <a:spcAft>
                  <a:spcPts val="2400"/>
                </a:spcAft>
              </a:pPr>
              <a:r>
                <a:rPr lang="en-US" dirty="0" smtClean="0">
                  <a:solidFill>
                    <a:schemeClr val="bg1"/>
                  </a:solidFill>
                  <a:latin typeface="Arial"/>
                  <a:cs typeface="Arial"/>
                </a:rPr>
                <a:t>24x7 Customer Support</a:t>
              </a:r>
            </a:p>
            <a:p>
              <a:pPr>
                <a:lnSpc>
                  <a:spcPct val="150000"/>
                </a:lnSpc>
                <a:spcAft>
                  <a:spcPts val="2400"/>
                </a:spcAft>
              </a:pPr>
              <a:endParaRPr lang="en-US" dirty="0" smtClean="0">
                <a:solidFill>
                  <a:schemeClr val="bg1"/>
                </a:solidFill>
                <a:latin typeface="Arial"/>
                <a:cs typeface="Arial"/>
              </a:endParaRPr>
            </a:p>
          </p:txBody>
        </p:sp>
        <p:pic>
          <p:nvPicPr>
            <p:cNvPr id="15" name="Picture 14" descr="ria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7208" y="3644124"/>
              <a:ext cx="1528644" cy="762775"/>
            </a:xfrm>
            <a:prstGeom prst="rect">
              <a:avLst/>
            </a:prstGeom>
          </p:spPr>
        </p:pic>
        <p:sp>
          <p:nvSpPr>
            <p:cNvPr id="3" name="Plus 2"/>
            <p:cNvSpPr/>
            <p:nvPr/>
          </p:nvSpPr>
          <p:spPr>
            <a:xfrm>
              <a:off x="7437977" y="2634734"/>
              <a:ext cx="582343" cy="586302"/>
            </a:xfrm>
            <a:prstGeom prst="mathPlus">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4_riask.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98545" y="2396963"/>
              <a:ext cx="876399" cy="3229137"/>
            </a:xfrm>
            <a:prstGeom prst="rect">
              <a:avLst/>
            </a:prstGeom>
          </p:spPr>
        </p:pic>
      </p:grpSp>
    </p:spTree>
    <p:extLst>
      <p:ext uri="{BB962C8B-B14F-4D97-AF65-F5344CB8AC3E}">
        <p14:creationId xmlns:p14="http://schemas.microsoft.com/office/powerpoint/2010/main" val="525917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1651853" y="500229"/>
            <a:ext cx="5840295" cy="5840295"/>
          </a:xfrm>
          <a:prstGeom prst="ellipse">
            <a:avLst/>
          </a:prstGeom>
          <a:no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13_quo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38" y="351790"/>
            <a:ext cx="890046" cy="600476"/>
          </a:xfrm>
          <a:prstGeom prst="rect">
            <a:avLst/>
          </a:prstGeom>
        </p:spPr>
      </p:pic>
      <p:sp>
        <p:nvSpPr>
          <p:cNvPr id="4" name="TextBox 3"/>
          <p:cNvSpPr txBox="1"/>
          <p:nvPr/>
        </p:nvSpPr>
        <p:spPr>
          <a:xfrm>
            <a:off x="1016000" y="1781297"/>
            <a:ext cx="7112001" cy="3203441"/>
          </a:xfrm>
          <a:prstGeom prst="rect">
            <a:avLst/>
          </a:prstGeom>
          <a:noFill/>
        </p:spPr>
        <p:txBody>
          <a:bodyPr wrap="square" rtlCol="0">
            <a:spAutoFit/>
          </a:bodyPr>
          <a:lstStyle/>
          <a:p>
            <a:pPr algn="ctr">
              <a:lnSpc>
                <a:spcPts val="3480"/>
              </a:lnSpc>
            </a:pPr>
            <a:r>
              <a:rPr lang="en-US" sz="2400" dirty="0" smtClean="0">
                <a:solidFill>
                  <a:schemeClr val="bg1"/>
                </a:solidFill>
                <a:latin typeface="Arial"/>
                <a:cs typeface="Arial"/>
              </a:rPr>
              <a:t>We hit peaks </a:t>
            </a:r>
            <a:r>
              <a:rPr lang="en-US" sz="2400" dirty="0">
                <a:solidFill>
                  <a:schemeClr val="bg1"/>
                </a:solidFill>
                <a:latin typeface="Arial"/>
                <a:cs typeface="Arial"/>
              </a:rPr>
              <a:t>well over </a:t>
            </a:r>
            <a:r>
              <a:rPr lang="en-US" sz="3600" b="1" dirty="0">
                <a:solidFill>
                  <a:schemeClr val="bg1"/>
                </a:solidFill>
                <a:latin typeface="Arial"/>
                <a:cs typeface="Arial"/>
              </a:rPr>
              <a:t>250,000 operations per second</a:t>
            </a:r>
            <a:r>
              <a:rPr lang="en-US" sz="2400" dirty="0">
                <a:solidFill>
                  <a:schemeClr val="bg1"/>
                </a:solidFill>
                <a:latin typeface="Arial"/>
                <a:cs typeface="Arial"/>
              </a:rPr>
              <a:t>, all while sustaining sub-millisecond response times and </a:t>
            </a:r>
            <a:r>
              <a:rPr lang="en-US" sz="3600" b="1" dirty="0">
                <a:solidFill>
                  <a:schemeClr val="bg1"/>
                </a:solidFill>
                <a:latin typeface="Arial"/>
                <a:cs typeface="Arial"/>
              </a:rPr>
              <a:t>rock solid </a:t>
            </a:r>
            <a:r>
              <a:rPr lang="en-US" sz="2400" dirty="0">
                <a:solidFill>
                  <a:schemeClr val="bg1"/>
                </a:solidFill>
                <a:latin typeface="Arial"/>
                <a:cs typeface="Arial"/>
              </a:rPr>
              <a:t>stability. Despite </a:t>
            </a:r>
            <a:r>
              <a:rPr lang="en-US" sz="2400" dirty="0" smtClean="0">
                <a:solidFill>
                  <a:schemeClr val="bg1"/>
                </a:solidFill>
                <a:latin typeface="Arial"/>
                <a:cs typeface="Arial"/>
              </a:rPr>
              <a:t>massive growth</a:t>
            </a:r>
            <a:r>
              <a:rPr lang="en-US" sz="2400" dirty="0">
                <a:solidFill>
                  <a:schemeClr val="bg1"/>
                </a:solidFill>
                <a:latin typeface="Arial"/>
                <a:cs typeface="Arial"/>
              </a:rPr>
              <a:t>, we still do not employ any full-time engineers to work on our Riak cluster. </a:t>
            </a:r>
            <a:r>
              <a:rPr lang="en-US" sz="2400" dirty="0" smtClean="0">
                <a:solidFill>
                  <a:schemeClr val="bg1"/>
                </a:solidFill>
                <a:latin typeface="Arial"/>
                <a:cs typeface="Arial"/>
              </a:rPr>
              <a:t/>
            </a:r>
            <a:br>
              <a:rPr lang="en-US" sz="2400" dirty="0" smtClean="0">
                <a:solidFill>
                  <a:schemeClr val="bg1"/>
                </a:solidFill>
                <a:latin typeface="Arial"/>
                <a:cs typeface="Arial"/>
              </a:rPr>
            </a:br>
            <a:r>
              <a:rPr lang="en-US" sz="2400" dirty="0" smtClean="0">
                <a:solidFill>
                  <a:schemeClr val="bg1"/>
                </a:solidFill>
                <a:latin typeface="Arial"/>
                <a:cs typeface="Arial"/>
              </a:rPr>
              <a:t>It’s </a:t>
            </a:r>
            <a:r>
              <a:rPr lang="en-US" sz="2400" dirty="0">
                <a:solidFill>
                  <a:schemeClr val="bg1"/>
                </a:solidFill>
                <a:latin typeface="Arial"/>
                <a:cs typeface="Arial"/>
              </a:rPr>
              <a:t>really that </a:t>
            </a:r>
            <a:r>
              <a:rPr lang="en-US" sz="3600" b="1" dirty="0">
                <a:solidFill>
                  <a:schemeClr val="bg1"/>
                </a:solidFill>
                <a:latin typeface="Arial"/>
                <a:cs typeface="Arial"/>
              </a:rPr>
              <a:t>easy</a:t>
            </a:r>
            <a:r>
              <a:rPr lang="en-US" sz="3600" dirty="0">
                <a:solidFill>
                  <a:schemeClr val="bg1"/>
                </a:solidFill>
                <a:latin typeface="Arial"/>
                <a:cs typeface="Arial"/>
              </a:rPr>
              <a:t> </a:t>
            </a:r>
            <a:r>
              <a:rPr lang="en-US" sz="2400" dirty="0">
                <a:solidFill>
                  <a:schemeClr val="bg1"/>
                </a:solidFill>
                <a:latin typeface="Arial"/>
                <a:cs typeface="Arial"/>
              </a:rPr>
              <a:t>to </a:t>
            </a:r>
            <a:r>
              <a:rPr lang="en-US" sz="2400" dirty="0" smtClean="0">
                <a:solidFill>
                  <a:schemeClr val="bg1"/>
                </a:solidFill>
                <a:latin typeface="Arial"/>
                <a:cs typeface="Arial"/>
              </a:rPr>
              <a:t>use.</a:t>
            </a:r>
            <a:endParaRPr lang="en-US" sz="2400" dirty="0">
              <a:solidFill>
                <a:schemeClr val="bg1"/>
              </a:solidFill>
              <a:latin typeface="Arial"/>
              <a:cs typeface="Arial"/>
            </a:endParaRPr>
          </a:p>
        </p:txBody>
      </p:sp>
      <p:pic>
        <p:nvPicPr>
          <p:cNvPr id="5" name="Picture 4" descr="tapjo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97" y="5724294"/>
            <a:ext cx="1983462" cy="901573"/>
          </a:xfrm>
          <a:prstGeom prst="rect">
            <a:avLst/>
          </a:prstGeom>
        </p:spPr>
      </p:pic>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8</a:t>
            </a:fld>
            <a:endParaRPr lang="en-US" dirty="0">
              <a:latin typeface="Arial"/>
              <a:cs typeface="Arial"/>
            </a:endParaRPr>
          </a:p>
        </p:txBody>
      </p:sp>
      <p:pic>
        <p:nvPicPr>
          <p:cNvPr id="15" name="Picture 14" descr="node2.png"/>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a:off x="5976791" y="749971"/>
            <a:ext cx="1215529" cy="1411241"/>
          </a:xfrm>
          <a:prstGeom prst="rect">
            <a:avLst/>
          </a:prstGeom>
        </p:spPr>
      </p:pic>
      <p:pic>
        <p:nvPicPr>
          <p:cNvPr id="16" name="Picture 15" descr="node3.png"/>
          <p:cNvPicPr>
            <a:picLocks noChangeAspect="1"/>
          </p:cNvPicPr>
          <p:nvPr/>
        </p:nvPicPr>
        <p:blipFill>
          <a:blip r:embed="rId5">
            <a:alphaModFix amt="37000"/>
            <a:extLst>
              <a:ext uri="{28A0092B-C50C-407E-A947-70E740481C1C}">
                <a14:useLocalDpi xmlns:a14="http://schemas.microsoft.com/office/drawing/2010/main" val="0"/>
              </a:ext>
            </a:extLst>
          </a:blip>
          <a:stretch>
            <a:fillRect/>
          </a:stretch>
        </p:blipFill>
        <p:spPr>
          <a:xfrm>
            <a:off x="6457357" y="4474211"/>
            <a:ext cx="1219893" cy="1416308"/>
          </a:xfrm>
          <a:prstGeom prst="rect">
            <a:avLst/>
          </a:prstGeom>
        </p:spPr>
      </p:pic>
      <p:pic>
        <p:nvPicPr>
          <p:cNvPr id="18" name="Picture 17" descr="node5.png"/>
          <p:cNvPicPr>
            <a:picLocks noChangeAspect="1"/>
          </p:cNvPicPr>
          <p:nvPr/>
        </p:nvPicPr>
        <p:blipFill>
          <a:blip r:embed="rId6">
            <a:alphaModFix amt="37000"/>
            <a:extLst>
              <a:ext uri="{28A0092B-C50C-407E-A947-70E740481C1C}">
                <a14:useLocalDpi xmlns:a14="http://schemas.microsoft.com/office/drawing/2010/main" val="0"/>
              </a:ext>
            </a:extLst>
          </a:blip>
          <a:stretch>
            <a:fillRect/>
          </a:stretch>
        </p:blipFill>
        <p:spPr>
          <a:xfrm>
            <a:off x="1415484" y="4474211"/>
            <a:ext cx="1219893" cy="1416308"/>
          </a:xfrm>
          <a:prstGeom prst="rect">
            <a:avLst/>
          </a:prstGeom>
        </p:spPr>
      </p:pic>
      <p:pic>
        <p:nvPicPr>
          <p:cNvPr id="19" name="Picture 18" descr="node6.png"/>
          <p:cNvPicPr>
            <a:picLocks noChangeAspect="1"/>
          </p:cNvPicPr>
          <p:nvPr/>
        </p:nvPicPr>
        <p:blipFill>
          <a:blip r:embed="rId7">
            <a:alphaModFix amt="37000"/>
            <a:extLst>
              <a:ext uri="{28A0092B-C50C-407E-A947-70E740481C1C}">
                <a14:useLocalDpi xmlns:a14="http://schemas.microsoft.com/office/drawing/2010/main" val="0"/>
              </a:ext>
            </a:extLst>
          </a:blip>
          <a:stretch>
            <a:fillRect/>
          </a:stretch>
        </p:blipFill>
        <p:spPr>
          <a:xfrm>
            <a:off x="1882233" y="749971"/>
            <a:ext cx="1215529" cy="1411241"/>
          </a:xfrm>
          <a:prstGeom prst="rect">
            <a:avLst/>
          </a:prstGeom>
        </p:spPr>
      </p:pic>
      <p:pic>
        <p:nvPicPr>
          <p:cNvPr id="20" name="Picture 19" descr="node1.png"/>
          <p:cNvPicPr>
            <a:picLocks noChangeAspect="1"/>
          </p:cNvPicPr>
          <p:nvPr/>
        </p:nvPicPr>
        <p:blipFill>
          <a:blip r:embed="rId8">
            <a:alphaModFix amt="37000"/>
            <a:extLst>
              <a:ext uri="{28A0092B-C50C-407E-A947-70E740481C1C}">
                <a14:useLocalDpi xmlns:a14="http://schemas.microsoft.com/office/drawing/2010/main" val="0"/>
              </a:ext>
            </a:extLst>
          </a:blip>
          <a:stretch>
            <a:fillRect/>
          </a:stretch>
        </p:blipFill>
        <p:spPr>
          <a:xfrm>
            <a:off x="3981158" y="-159565"/>
            <a:ext cx="1274279" cy="1479446"/>
          </a:xfrm>
          <a:prstGeom prst="rect">
            <a:avLst/>
          </a:prstGeom>
        </p:spPr>
      </p:pic>
      <p:pic>
        <p:nvPicPr>
          <p:cNvPr id="17" name="Picture 16" descr="node4.png"/>
          <p:cNvPicPr>
            <a:picLocks noChangeAspect="1"/>
          </p:cNvPicPr>
          <p:nvPr/>
        </p:nvPicPr>
        <p:blipFill>
          <a:blip r:embed="rId9">
            <a:alphaModFix amt="37000"/>
            <a:extLst>
              <a:ext uri="{28A0092B-C50C-407E-A947-70E740481C1C}">
                <a14:useLocalDpi xmlns:a14="http://schemas.microsoft.com/office/drawing/2010/main" val="0"/>
              </a:ext>
            </a:extLst>
          </a:blip>
          <a:stretch>
            <a:fillRect/>
          </a:stretch>
        </p:blipFill>
        <p:spPr>
          <a:xfrm>
            <a:off x="3964237" y="5446759"/>
            <a:ext cx="1215527" cy="1411241"/>
          </a:xfrm>
          <a:prstGeom prst="rect">
            <a:avLst/>
          </a:prstGeom>
        </p:spPr>
      </p:pic>
    </p:spTree>
    <p:extLst>
      <p:ext uri="{BB962C8B-B14F-4D97-AF65-F5344CB8AC3E}">
        <p14:creationId xmlns:p14="http://schemas.microsoft.com/office/powerpoint/2010/main" val="2210104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Arial"/>
                <a:cs typeface="Arial"/>
              </a:rPr>
              <a:t>RIAK ENTERPRISE </a:t>
            </a:r>
            <a:endParaRPr lang="en-US" dirty="0">
              <a:latin typeface="Arial"/>
              <a:cs typeface="Arial"/>
            </a:endParaRPr>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cs typeface="Open Sans"/>
              </a:defRPr>
            </a:lvl1pPr>
          </a:lstStyle>
          <a:p>
            <a:fld id="{DE54C165-50E6-3544-975F-E3C5BF6C35A4}" type="slidenum">
              <a:rPr lang="en-US" smtClean="0">
                <a:latin typeface="Arial"/>
                <a:cs typeface="Arial"/>
              </a:rPr>
              <a:pPr/>
              <a:t>9</a:t>
            </a:fld>
            <a:endParaRPr lang="en-US" dirty="0">
              <a:latin typeface="Arial"/>
              <a:cs typeface="Arial"/>
            </a:endParaRPr>
          </a:p>
        </p:txBody>
      </p:sp>
      <p:sp>
        <p:nvSpPr>
          <p:cNvPr id="5" name="TextBox 4"/>
          <p:cNvSpPr txBox="1"/>
          <p:nvPr/>
        </p:nvSpPr>
        <p:spPr>
          <a:xfrm>
            <a:off x="4790327" y="5031286"/>
            <a:ext cx="4008280" cy="584776"/>
          </a:xfrm>
          <a:prstGeom prst="rect">
            <a:avLst/>
          </a:prstGeom>
          <a:noFill/>
        </p:spPr>
        <p:txBody>
          <a:bodyPr wrap="square" rtlCol="0">
            <a:spAutoFit/>
          </a:bodyPr>
          <a:lstStyle/>
          <a:p>
            <a:pPr algn="ctr"/>
            <a:r>
              <a:rPr lang="en-US" sz="1600" i="1" dirty="0" smtClean="0">
                <a:solidFill>
                  <a:srgbClr val="FFFFFF"/>
                </a:solidFill>
                <a:latin typeface="Arial"/>
                <a:cs typeface="Arial"/>
              </a:rPr>
              <a:t>Stores and manages data </a:t>
            </a:r>
            <a:br>
              <a:rPr lang="en-US" sz="1600" i="1" dirty="0" smtClean="0">
                <a:solidFill>
                  <a:srgbClr val="FFFFFF"/>
                </a:solidFill>
                <a:latin typeface="Arial"/>
                <a:cs typeface="Arial"/>
              </a:rPr>
            </a:br>
            <a:r>
              <a:rPr lang="en-US" sz="1600" i="1" dirty="0" smtClean="0">
                <a:solidFill>
                  <a:srgbClr val="FFFFFF"/>
                </a:solidFill>
                <a:latin typeface="Arial"/>
                <a:cs typeface="Arial"/>
              </a:rPr>
              <a:t>efficiently and effectively</a:t>
            </a:r>
            <a:endParaRPr lang="en-US" sz="1600" i="1" dirty="0">
              <a:solidFill>
                <a:srgbClr val="FFFFFF"/>
              </a:solidFill>
              <a:latin typeface="Arial"/>
              <a:cs typeface="Arial"/>
            </a:endParaRPr>
          </a:p>
        </p:txBody>
      </p:sp>
      <p:grpSp>
        <p:nvGrpSpPr>
          <p:cNvPr id="117" name="Group 116"/>
          <p:cNvGrpSpPr/>
          <p:nvPr/>
        </p:nvGrpSpPr>
        <p:grpSpPr>
          <a:xfrm>
            <a:off x="4792019" y="1877944"/>
            <a:ext cx="4177885" cy="3152442"/>
            <a:chOff x="4539206" y="2506732"/>
            <a:chExt cx="4651671" cy="3509939"/>
          </a:xfrm>
        </p:grpSpPr>
        <p:grpSp>
          <p:nvGrpSpPr>
            <p:cNvPr id="51" name="Group 50"/>
            <p:cNvGrpSpPr/>
            <p:nvPr/>
          </p:nvGrpSpPr>
          <p:grpSpPr>
            <a:xfrm>
              <a:off x="5029409" y="2506732"/>
              <a:ext cx="1052667" cy="1052667"/>
              <a:chOff x="5029409" y="2506732"/>
              <a:chExt cx="1052667" cy="1052667"/>
            </a:xfrm>
          </p:grpSpPr>
          <p:sp>
            <p:nvSpPr>
              <p:cNvPr id="7" name="Oval 6"/>
              <p:cNvSpPr/>
              <p:nvPr/>
            </p:nvSpPr>
            <p:spPr>
              <a:xfrm>
                <a:off x="5029409" y="2506732"/>
                <a:ext cx="1052667" cy="1052667"/>
              </a:xfrm>
              <a:prstGeom prst="ellipse">
                <a:avLst/>
              </a:prstGeom>
              <a:noFill/>
              <a:ln w="28575" cmpd="sng">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234878" y="2756831"/>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480204" y="2611864"/>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700750" y="2760547"/>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135756" y="298357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44875" y="3202709"/>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80204" y="332711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00750" y="3210313"/>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30848" y="2987288"/>
                <a:ext cx="148683" cy="148683"/>
              </a:xfrm>
              <a:prstGeom prst="ellipse">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p:cNvCxnSpPr/>
              <p:nvPr/>
            </p:nvCxnSpPr>
            <p:spPr>
              <a:xfrm flipH="1">
                <a:off x="5538439" y="3062869"/>
                <a:ext cx="292409" cy="148683"/>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5480204" y="2987288"/>
                <a:ext cx="339493" cy="70625"/>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2" idx="2"/>
              </p:cNvCxnSpPr>
              <p:nvPr/>
            </p:nvCxnSpPr>
            <p:spPr>
              <a:xfrm flipH="1" flipV="1">
                <a:off x="5628887" y="2905514"/>
                <a:ext cx="201961" cy="156116"/>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5912025" y="3428166"/>
              <a:ext cx="2013994" cy="577081"/>
            </a:xfrm>
            <a:prstGeom prst="rect">
              <a:avLst/>
            </a:prstGeom>
            <a:noFill/>
          </p:spPr>
          <p:txBody>
            <a:bodyPr wrap="square" rtlCol="0">
              <a:spAutoFit/>
            </a:bodyPr>
            <a:lstStyle/>
            <a:p>
              <a:pPr algn="ctr"/>
              <a:r>
                <a:rPr lang="en-US" sz="1050" dirty="0" smtClean="0">
                  <a:solidFill>
                    <a:schemeClr val="accent3"/>
                  </a:solidFill>
                  <a:latin typeface="Arial"/>
                  <a:cs typeface="Arial"/>
                </a:rPr>
                <a:t>MULTI-DATA </a:t>
              </a:r>
              <a:br>
                <a:rPr lang="en-US" sz="1050" dirty="0" smtClean="0">
                  <a:solidFill>
                    <a:schemeClr val="accent3"/>
                  </a:solidFill>
                  <a:latin typeface="Arial"/>
                  <a:cs typeface="Arial"/>
                </a:rPr>
              </a:br>
              <a:r>
                <a:rPr lang="en-US" sz="1050" dirty="0" smtClean="0">
                  <a:solidFill>
                    <a:schemeClr val="accent3"/>
                  </a:solidFill>
                  <a:latin typeface="Arial"/>
                  <a:cs typeface="Arial"/>
                </a:rPr>
                <a:t>CENTER </a:t>
              </a:r>
              <a:br>
                <a:rPr lang="en-US" sz="1050" dirty="0" smtClean="0">
                  <a:solidFill>
                    <a:schemeClr val="accent3"/>
                  </a:solidFill>
                  <a:latin typeface="Arial"/>
                  <a:cs typeface="Arial"/>
                </a:rPr>
              </a:br>
              <a:r>
                <a:rPr lang="en-US" sz="1050" dirty="0" smtClean="0">
                  <a:solidFill>
                    <a:schemeClr val="accent3"/>
                  </a:solidFill>
                  <a:latin typeface="Arial"/>
                  <a:cs typeface="Arial"/>
                </a:rPr>
                <a:t>REPLICATION</a:t>
              </a:r>
              <a:endParaRPr lang="en-US" sz="1050" dirty="0">
                <a:solidFill>
                  <a:schemeClr val="accent3"/>
                </a:solidFill>
                <a:latin typeface="Arial"/>
                <a:cs typeface="Arial"/>
              </a:endParaRPr>
            </a:p>
          </p:txBody>
        </p:sp>
        <p:grpSp>
          <p:nvGrpSpPr>
            <p:cNvPr id="79" name="Group 78"/>
            <p:cNvGrpSpPr/>
            <p:nvPr/>
          </p:nvGrpSpPr>
          <p:grpSpPr>
            <a:xfrm rot="9107936">
              <a:off x="7656380" y="3015407"/>
              <a:ext cx="1052667" cy="1052667"/>
              <a:chOff x="5029409" y="2506732"/>
              <a:chExt cx="1052667" cy="1052667"/>
            </a:xfrm>
          </p:grpSpPr>
          <p:sp>
            <p:nvSpPr>
              <p:cNvPr id="80" name="Oval 79"/>
              <p:cNvSpPr/>
              <p:nvPr/>
            </p:nvSpPr>
            <p:spPr>
              <a:xfrm>
                <a:off x="5029409" y="2506732"/>
                <a:ext cx="1052667" cy="1052667"/>
              </a:xfrm>
              <a:prstGeom prst="ellipse">
                <a:avLst/>
              </a:prstGeom>
              <a:noFill/>
              <a:ln w="28575" cmpd="sng">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5234878" y="2756831"/>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480204" y="2611864"/>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700750" y="2760547"/>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135756" y="298357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244875" y="3202709"/>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480204" y="332711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700750" y="3210313"/>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830848" y="2987288"/>
                <a:ext cx="148683" cy="148683"/>
              </a:xfrm>
              <a:prstGeom prst="ellipse">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flipH="1">
                <a:off x="5538439" y="3062869"/>
                <a:ext cx="292409" cy="148683"/>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flipV="1">
                <a:off x="5480204" y="2987288"/>
                <a:ext cx="339493" cy="70625"/>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88" idx="2"/>
              </p:cNvCxnSpPr>
              <p:nvPr/>
            </p:nvCxnSpPr>
            <p:spPr>
              <a:xfrm flipH="1" flipV="1">
                <a:off x="5628887" y="2905514"/>
                <a:ext cx="201961" cy="156116"/>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rot="16200000">
              <a:off x="6165780" y="4476726"/>
              <a:ext cx="1052667" cy="1052667"/>
              <a:chOff x="5029409" y="2506732"/>
              <a:chExt cx="1052667" cy="1052667"/>
            </a:xfrm>
          </p:grpSpPr>
          <p:sp>
            <p:nvSpPr>
              <p:cNvPr id="93" name="Oval 92"/>
              <p:cNvSpPr/>
              <p:nvPr/>
            </p:nvSpPr>
            <p:spPr>
              <a:xfrm>
                <a:off x="5029409" y="2506732"/>
                <a:ext cx="1052667" cy="1052667"/>
              </a:xfrm>
              <a:prstGeom prst="ellipse">
                <a:avLst/>
              </a:prstGeom>
              <a:noFill/>
              <a:ln w="28575" cmpd="sng">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234878" y="2756831"/>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480204" y="2611864"/>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700750" y="2760547"/>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135756" y="298357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244875" y="3202709"/>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480204" y="3327112"/>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700750" y="3210313"/>
                <a:ext cx="148683" cy="148683"/>
              </a:xfrm>
              <a:prstGeom prst="ellipse">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30848" y="2987288"/>
                <a:ext cx="148683" cy="148683"/>
              </a:xfrm>
              <a:prstGeom prst="ellipse">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flipH="1">
                <a:off x="5538439" y="3062869"/>
                <a:ext cx="292409" cy="148683"/>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5480204" y="2987288"/>
                <a:ext cx="339493" cy="70625"/>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101" idx="2"/>
              </p:cNvCxnSpPr>
              <p:nvPr/>
            </p:nvCxnSpPr>
            <p:spPr>
              <a:xfrm flipH="1" flipV="1">
                <a:off x="5628887" y="2905514"/>
                <a:ext cx="201961" cy="156116"/>
              </a:xfrm>
              <a:prstGeom prst="straightConnector1">
                <a:avLst/>
              </a:prstGeom>
              <a:ln w="19050" cmpd="sng">
                <a:solidFill>
                  <a:srgbClr val="F87E13"/>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05" name="TextBox 104"/>
            <p:cNvSpPr txBox="1"/>
            <p:nvPr/>
          </p:nvSpPr>
          <p:spPr>
            <a:xfrm>
              <a:off x="4539206" y="3608188"/>
              <a:ext cx="2013994" cy="415498"/>
            </a:xfrm>
            <a:prstGeom prst="rect">
              <a:avLst/>
            </a:prstGeom>
            <a:noFill/>
          </p:spPr>
          <p:txBody>
            <a:bodyPr wrap="square" rtlCol="0">
              <a:spAutoFit/>
            </a:bodyPr>
            <a:lstStyle/>
            <a:p>
              <a:pPr algn="ctr"/>
              <a:r>
                <a:rPr lang="en-US" sz="1050" dirty="0" smtClean="0">
                  <a:solidFill>
                    <a:schemeClr val="bg1"/>
                  </a:solidFill>
                  <a:latin typeface="Arial"/>
                  <a:cs typeface="Arial"/>
                </a:rPr>
                <a:t>DATA CENTER</a:t>
              </a:r>
            </a:p>
            <a:p>
              <a:pPr algn="ctr"/>
              <a:r>
                <a:rPr lang="en-US" sz="1050" dirty="0" smtClean="0">
                  <a:solidFill>
                    <a:schemeClr val="bg1"/>
                  </a:solidFill>
                  <a:latin typeface="Arial"/>
                  <a:cs typeface="Arial"/>
                </a:rPr>
                <a:t>#1</a:t>
              </a:r>
              <a:endParaRPr lang="en-US" sz="1050" dirty="0">
                <a:solidFill>
                  <a:schemeClr val="bg1"/>
                </a:solidFill>
                <a:latin typeface="Arial"/>
                <a:cs typeface="Arial"/>
              </a:endParaRPr>
            </a:p>
          </p:txBody>
        </p:sp>
        <p:sp>
          <p:nvSpPr>
            <p:cNvPr id="106" name="TextBox 105"/>
            <p:cNvSpPr txBox="1"/>
            <p:nvPr/>
          </p:nvSpPr>
          <p:spPr>
            <a:xfrm>
              <a:off x="7176883" y="4163772"/>
              <a:ext cx="2013994" cy="415498"/>
            </a:xfrm>
            <a:prstGeom prst="rect">
              <a:avLst/>
            </a:prstGeom>
            <a:noFill/>
          </p:spPr>
          <p:txBody>
            <a:bodyPr wrap="square" rtlCol="0">
              <a:spAutoFit/>
            </a:bodyPr>
            <a:lstStyle/>
            <a:p>
              <a:pPr algn="ctr"/>
              <a:r>
                <a:rPr lang="en-US" sz="1050" dirty="0" smtClean="0">
                  <a:solidFill>
                    <a:schemeClr val="bg1"/>
                  </a:solidFill>
                  <a:latin typeface="Arial"/>
                  <a:cs typeface="Arial"/>
                </a:rPr>
                <a:t>DATA CENTER</a:t>
              </a:r>
            </a:p>
            <a:p>
              <a:pPr algn="ctr"/>
              <a:r>
                <a:rPr lang="en-US" sz="1050" dirty="0" smtClean="0">
                  <a:solidFill>
                    <a:schemeClr val="bg1"/>
                  </a:solidFill>
                  <a:latin typeface="Arial"/>
                  <a:cs typeface="Arial"/>
                </a:rPr>
                <a:t>#2</a:t>
              </a:r>
              <a:endParaRPr lang="en-US" sz="1050" dirty="0">
                <a:solidFill>
                  <a:schemeClr val="bg1"/>
                </a:solidFill>
                <a:latin typeface="Arial"/>
                <a:cs typeface="Arial"/>
              </a:endParaRPr>
            </a:p>
          </p:txBody>
        </p:sp>
        <p:sp>
          <p:nvSpPr>
            <p:cNvPr id="107" name="TextBox 106"/>
            <p:cNvSpPr txBox="1"/>
            <p:nvPr/>
          </p:nvSpPr>
          <p:spPr>
            <a:xfrm>
              <a:off x="5697634" y="5601173"/>
              <a:ext cx="2013994" cy="415498"/>
            </a:xfrm>
            <a:prstGeom prst="rect">
              <a:avLst/>
            </a:prstGeom>
            <a:noFill/>
          </p:spPr>
          <p:txBody>
            <a:bodyPr wrap="square" rtlCol="0">
              <a:spAutoFit/>
            </a:bodyPr>
            <a:lstStyle/>
            <a:p>
              <a:pPr algn="ctr"/>
              <a:r>
                <a:rPr lang="en-US" sz="1050" dirty="0" smtClean="0">
                  <a:solidFill>
                    <a:schemeClr val="bg1"/>
                  </a:solidFill>
                  <a:latin typeface="Arial"/>
                  <a:cs typeface="Arial"/>
                </a:rPr>
                <a:t>DATA CENTER</a:t>
              </a:r>
            </a:p>
            <a:p>
              <a:pPr algn="ctr"/>
              <a:r>
                <a:rPr lang="en-US" sz="1050" dirty="0" smtClean="0">
                  <a:solidFill>
                    <a:schemeClr val="bg1"/>
                  </a:solidFill>
                  <a:latin typeface="Arial"/>
                  <a:cs typeface="Arial"/>
                </a:rPr>
                <a:t>#3</a:t>
              </a:r>
              <a:endParaRPr lang="en-US" sz="1050" dirty="0">
                <a:solidFill>
                  <a:schemeClr val="bg1"/>
                </a:solidFill>
                <a:latin typeface="Arial"/>
                <a:cs typeface="Arial"/>
              </a:endParaRPr>
            </a:p>
          </p:txBody>
        </p:sp>
        <p:cxnSp>
          <p:nvCxnSpPr>
            <p:cNvPr id="109" name="Straight Connector 108"/>
            <p:cNvCxnSpPr>
              <a:stCxn id="7" idx="6"/>
              <a:endCxn id="80" idx="5"/>
            </p:cNvCxnSpPr>
            <p:nvPr/>
          </p:nvCxnSpPr>
          <p:spPr>
            <a:xfrm>
              <a:off x="6082076" y="3033066"/>
              <a:ext cx="1596766" cy="356557"/>
            </a:xfrm>
            <a:prstGeom prst="line">
              <a:avLst/>
            </a:prstGeom>
            <a:ln w="28575" cmpd="sng">
              <a:solidFill>
                <a:srgbClr val="F87E1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7" idx="5"/>
              <a:endCxn id="93" idx="6"/>
            </p:cNvCxnSpPr>
            <p:nvPr/>
          </p:nvCxnSpPr>
          <p:spPr>
            <a:xfrm>
              <a:off x="5927916" y="3405239"/>
              <a:ext cx="764198" cy="1071487"/>
            </a:xfrm>
            <a:prstGeom prst="line">
              <a:avLst/>
            </a:prstGeom>
            <a:ln w="28575" cmpd="sng">
              <a:solidFill>
                <a:srgbClr val="F87E1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3" idx="5"/>
              <a:endCxn id="80" idx="6"/>
            </p:cNvCxnSpPr>
            <p:nvPr/>
          </p:nvCxnSpPr>
          <p:spPr>
            <a:xfrm flipV="1">
              <a:off x="7064287" y="3790468"/>
              <a:ext cx="654571" cy="840418"/>
            </a:xfrm>
            <a:prstGeom prst="line">
              <a:avLst/>
            </a:prstGeom>
            <a:ln w="28575" cmpd="sng">
              <a:solidFill>
                <a:srgbClr val="F87E13"/>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65" name="Can 64"/>
          <p:cNvSpPr/>
          <p:nvPr/>
        </p:nvSpPr>
        <p:spPr>
          <a:xfrm>
            <a:off x="677700" y="1536630"/>
            <a:ext cx="4166708" cy="4584769"/>
          </a:xfrm>
          <a:prstGeom prst="can">
            <a:avLst/>
          </a:prstGeom>
          <a:solidFill>
            <a:schemeClr val="bg1"/>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00"/>
              </a:spcAft>
            </a:pPr>
            <a:endParaRPr lang="en-US" sz="2400" dirty="0" smtClean="0">
              <a:solidFill>
                <a:schemeClr val="tx1"/>
              </a:solidFill>
              <a:latin typeface="Arial"/>
              <a:cs typeface="Arial"/>
            </a:endParaRPr>
          </a:p>
          <a:p>
            <a:pPr algn="ctr">
              <a:spcAft>
                <a:spcPts val="1000"/>
              </a:spcAft>
            </a:pPr>
            <a:r>
              <a:rPr lang="en-US" sz="2000" dirty="0" smtClean="0">
                <a:solidFill>
                  <a:schemeClr val="tx1"/>
                </a:solidFill>
                <a:latin typeface="Arial"/>
                <a:cs typeface="Arial"/>
              </a:rPr>
              <a:t>Key</a:t>
            </a:r>
            <a:r>
              <a:rPr lang="en-US" sz="2000" dirty="0">
                <a:solidFill>
                  <a:schemeClr val="tx1"/>
                </a:solidFill>
                <a:latin typeface="Arial"/>
                <a:cs typeface="Arial"/>
              </a:rPr>
              <a:t>/Value store</a:t>
            </a:r>
          </a:p>
          <a:p>
            <a:pPr algn="ctr">
              <a:spcAft>
                <a:spcPts val="1000"/>
              </a:spcAft>
            </a:pPr>
            <a:r>
              <a:rPr lang="en-US" sz="2000" dirty="0">
                <a:solidFill>
                  <a:schemeClr val="tx1"/>
                </a:solidFill>
                <a:latin typeface="Arial"/>
                <a:cs typeface="Arial"/>
              </a:rPr>
              <a:t>Masterless </a:t>
            </a:r>
          </a:p>
          <a:p>
            <a:pPr algn="ctr">
              <a:spcAft>
                <a:spcPts val="1000"/>
              </a:spcAft>
            </a:pPr>
            <a:r>
              <a:rPr lang="en-US" sz="2000" dirty="0">
                <a:solidFill>
                  <a:schemeClr val="tx1"/>
                </a:solidFill>
                <a:latin typeface="Arial"/>
                <a:cs typeface="Arial"/>
              </a:rPr>
              <a:t>Automatic data replication</a:t>
            </a:r>
          </a:p>
          <a:p>
            <a:pPr algn="ctr">
              <a:spcAft>
                <a:spcPts val="1000"/>
              </a:spcAft>
            </a:pPr>
            <a:r>
              <a:rPr lang="en-US" sz="2000" dirty="0">
                <a:solidFill>
                  <a:schemeClr val="tx1"/>
                </a:solidFill>
                <a:latin typeface="Arial"/>
                <a:cs typeface="Arial"/>
              </a:rPr>
              <a:t>Multi-Datacenter replication</a:t>
            </a:r>
          </a:p>
          <a:p>
            <a:pPr algn="ctr">
              <a:spcAft>
                <a:spcPts val="1000"/>
              </a:spcAft>
            </a:pPr>
            <a:r>
              <a:rPr lang="en-US" sz="2000" dirty="0">
                <a:solidFill>
                  <a:schemeClr val="tx1"/>
                </a:solidFill>
                <a:latin typeface="Arial"/>
                <a:cs typeface="Arial"/>
              </a:rPr>
              <a:t>Robust APIs and client libraries</a:t>
            </a:r>
          </a:p>
          <a:p>
            <a:pPr algn="ctr">
              <a:spcAft>
                <a:spcPts val="1000"/>
              </a:spcAft>
            </a:pPr>
            <a:r>
              <a:rPr lang="en-US" sz="2000" dirty="0">
                <a:solidFill>
                  <a:schemeClr val="tx1"/>
                </a:solidFill>
                <a:latin typeface="Arial"/>
                <a:cs typeface="Arial"/>
              </a:rPr>
              <a:t>Fast, robust querying capabilities</a:t>
            </a:r>
          </a:p>
          <a:p>
            <a:pPr algn="ctr">
              <a:spcAft>
                <a:spcPts val="1000"/>
              </a:spcAft>
            </a:pPr>
            <a:r>
              <a:rPr lang="en-US" sz="2000" dirty="0">
                <a:solidFill>
                  <a:schemeClr val="tx1"/>
                </a:solidFill>
                <a:latin typeface="Arial"/>
                <a:cs typeface="Arial"/>
              </a:rPr>
              <a:t>Built in flexible data </a:t>
            </a:r>
            <a:r>
              <a:rPr lang="en-US" sz="2000" dirty="0" smtClean="0">
                <a:solidFill>
                  <a:schemeClr val="tx1"/>
                </a:solidFill>
                <a:latin typeface="Arial"/>
                <a:cs typeface="Arial"/>
              </a:rPr>
              <a:t>types </a:t>
            </a:r>
            <a:r>
              <a:rPr lang="en-US" sz="2000" dirty="0">
                <a:solidFill>
                  <a:schemeClr val="tx1"/>
                </a:solidFill>
                <a:latin typeface="Arial"/>
                <a:cs typeface="Arial"/>
              </a:rPr>
              <a:t>(CRDTs)</a:t>
            </a:r>
          </a:p>
          <a:p>
            <a:pPr algn="ctr">
              <a:spcAft>
                <a:spcPts val="1000"/>
              </a:spcAft>
            </a:pPr>
            <a:r>
              <a:rPr lang="en-US" sz="2000" dirty="0">
                <a:solidFill>
                  <a:schemeClr val="tx1"/>
                </a:solidFill>
                <a:latin typeface="Arial"/>
                <a:cs typeface="Arial"/>
              </a:rPr>
              <a:t>Multi-model platform</a:t>
            </a:r>
          </a:p>
        </p:txBody>
      </p:sp>
      <p:sp>
        <p:nvSpPr>
          <p:cNvPr id="73" name="TextBox 72"/>
          <p:cNvSpPr txBox="1"/>
          <p:nvPr/>
        </p:nvSpPr>
        <p:spPr>
          <a:xfrm>
            <a:off x="849150" y="1886159"/>
            <a:ext cx="3834428" cy="369332"/>
          </a:xfrm>
          <a:prstGeom prst="rect">
            <a:avLst/>
          </a:prstGeom>
          <a:noFill/>
        </p:spPr>
        <p:txBody>
          <a:bodyPr wrap="none" rtlCol="0">
            <a:spAutoFit/>
          </a:bodyPr>
          <a:lstStyle/>
          <a:p>
            <a:r>
              <a:rPr lang="en-US" dirty="0" smtClean="0">
                <a:solidFill>
                  <a:schemeClr val="accent4"/>
                </a:solidFill>
                <a:latin typeface="Arial"/>
                <a:cs typeface="Arial"/>
              </a:rPr>
              <a:t>DISTRIBUTED</a:t>
            </a:r>
            <a:r>
              <a:rPr lang="en-US" sz="1400" dirty="0" smtClean="0">
                <a:solidFill>
                  <a:schemeClr val="accent4"/>
                </a:solidFill>
                <a:latin typeface="Arial"/>
                <a:cs typeface="Arial"/>
              </a:rPr>
              <a:t> </a:t>
            </a:r>
            <a:r>
              <a:rPr lang="en-US" dirty="0" smtClean="0">
                <a:solidFill>
                  <a:schemeClr val="accent4"/>
                </a:solidFill>
                <a:latin typeface="Arial"/>
                <a:cs typeface="Arial"/>
              </a:rPr>
              <a:t>NOSQL DATABASE</a:t>
            </a:r>
            <a:endParaRPr lang="en-US" sz="1400" dirty="0">
              <a:solidFill>
                <a:schemeClr val="accent4"/>
              </a:solidFill>
              <a:latin typeface="Arial"/>
              <a:cs typeface="Arial"/>
            </a:endParaRPr>
          </a:p>
        </p:txBody>
      </p:sp>
      <p:cxnSp>
        <p:nvCxnSpPr>
          <p:cNvPr id="74" name="Straight Connector 73"/>
          <p:cNvCxnSpPr/>
          <p:nvPr/>
        </p:nvCxnSpPr>
        <p:spPr>
          <a:xfrm flipH="1">
            <a:off x="2458727" y="3016071"/>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458727" y="3449403"/>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458727" y="3882735"/>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2496877" y="4316067"/>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2458727" y="4749399"/>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a:off x="2420576" y="5182731"/>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2425164" y="5616062"/>
            <a:ext cx="457401" cy="0"/>
          </a:xfrm>
          <a:prstGeom prst="line">
            <a:avLst/>
          </a:prstGeom>
          <a:ln w="1270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3120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asho">
      <a:dk1>
        <a:srgbClr val="333333"/>
      </a:dk1>
      <a:lt1>
        <a:srgbClr val="FFFFFF"/>
      </a:lt1>
      <a:dk2>
        <a:srgbClr val="333333"/>
      </a:dk2>
      <a:lt2>
        <a:srgbClr val="616161"/>
      </a:lt2>
      <a:accent1>
        <a:srgbClr val="3C6C72"/>
      </a:accent1>
      <a:accent2>
        <a:srgbClr val="70A1A7"/>
      </a:accent2>
      <a:accent3>
        <a:srgbClr val="F8981D"/>
      </a:accent3>
      <a:accent4>
        <a:srgbClr val="F87E13"/>
      </a:accent4>
      <a:accent5>
        <a:srgbClr val="525A61"/>
      </a:accent5>
      <a:accent6>
        <a:srgbClr val="021028"/>
      </a:accent6>
      <a:hlink>
        <a:srgbClr val="0078B9"/>
      </a:hlink>
      <a:folHlink>
        <a:srgbClr val="40C6C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451 2011 Palette">
    <a:dk1>
      <a:sysClr val="windowText" lastClr="000000"/>
    </a:dk1>
    <a:lt1>
      <a:sysClr val="window" lastClr="FFFFFF"/>
    </a:lt1>
    <a:dk2>
      <a:srgbClr val="1F497D"/>
    </a:dk2>
    <a:lt2>
      <a:srgbClr val="EEECE1"/>
    </a:lt2>
    <a:accent1>
      <a:srgbClr val="4F81BD"/>
    </a:accent1>
    <a:accent2>
      <a:srgbClr val="934229"/>
    </a:accent2>
    <a:accent3>
      <a:srgbClr val="718B41"/>
    </a:accent3>
    <a:accent4>
      <a:srgbClr val="F5821E"/>
    </a:accent4>
    <a:accent5>
      <a:srgbClr val="4BACC6"/>
    </a:accent5>
    <a:accent6>
      <a:srgbClr val="00499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18760</TotalTime>
  <Words>700</Words>
  <Application>Microsoft Macintosh PowerPoint</Application>
  <PresentationFormat>On-screen Show (4:3)</PresentationFormat>
  <Paragraphs>176</Paragraphs>
  <Slides>15</Slides>
  <Notes>7</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WHO IS BASHO?</vt:lpstr>
      <vt:lpstr>RIAK DEPLOYED  WORLDWIDE</vt:lpstr>
      <vt:lpstr>WHY DISTRIBUTED SYSTEMS?</vt:lpstr>
      <vt:lpstr>BASHO DEVELOPS</vt:lpstr>
      <vt:lpstr>PowerPoint Presentation</vt:lpstr>
      <vt:lpstr>PowerPoint Presentation</vt:lpstr>
      <vt:lpstr>RIAK ENTERPRISE </vt:lpstr>
      <vt:lpstr>RIAK SEARCH</vt:lpstr>
      <vt:lpstr>RIAK CS</vt:lpstr>
      <vt:lpstr>Proven Customer Successes </vt:lpstr>
      <vt:lpstr>RIAK FLEXIBLE PLATFORM </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DOROTHY PULTS</cp:lastModifiedBy>
  <cp:revision>242</cp:revision>
  <dcterms:created xsi:type="dcterms:W3CDTF">2014-10-12T14:52:59Z</dcterms:created>
  <dcterms:modified xsi:type="dcterms:W3CDTF">2015-02-03T21:25:37Z</dcterms:modified>
  <cp:category/>
</cp:coreProperties>
</file>